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ACA9193-1182-4E83-8174-42202EE191EC}" type="datetimeFigureOut">
              <a:rPr lang="es-CR" smtClean="0"/>
              <a:pPr/>
              <a:t>17/04/2018</a:t>
            </a:fld>
            <a:endParaRPr lang="es-C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22BD78-284F-4982-A522-8DBB87E9B803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EECR\AppData\Local\Temp\logo seminario diseñ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336703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PREMISAS  Y </a:t>
            </a:r>
            <a:r>
              <a:rPr lang="es-ES" sz="3600" dirty="0" smtClean="0"/>
              <a:t>LINEAMIENTOS </a:t>
            </a:r>
            <a:endParaRPr lang="es-C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Las personas jóvenes son personas completas que tienen derechos y que por tanto el Estado debe garantizarles condiciones adecuadas para que puedan vivir a plenitud esos derechos en ámbitos como la educación, la recreación y el trabajo.</a:t>
            </a:r>
            <a:endParaRPr lang="es-CR" dirty="0"/>
          </a:p>
          <a:p>
            <a:pPr>
              <a:buNone/>
            </a:pPr>
            <a:endParaRPr lang="es-CR" dirty="0"/>
          </a:p>
          <a:p>
            <a:r>
              <a:rPr lang="es-ES" dirty="0"/>
              <a:t>Son personas responsables de sí mismas, con palabra propia.</a:t>
            </a:r>
            <a:endParaRPr lang="es-CR" dirty="0"/>
          </a:p>
          <a:p>
            <a:pPr>
              <a:buNone/>
            </a:pPr>
            <a:endParaRPr lang="es-CR" dirty="0"/>
          </a:p>
          <a:p>
            <a:r>
              <a:rPr lang="es-ES" dirty="0"/>
              <a:t>Las personas jóvenes, hoy, en el presente tienen responsabilidades consigo mismos y con los demás. 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/>
              <a:t>PREMISAS…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Las personas jóvenes tienen capacidades y virtudes para construir sus vidas, con imaginación y fuerza creativa para aportar a la vida de la comunidad y la vida nacional.</a:t>
            </a:r>
            <a:endParaRPr lang="es-CR" dirty="0"/>
          </a:p>
          <a:p>
            <a:pPr>
              <a:buNone/>
            </a:pPr>
            <a:endParaRPr lang="es-CR" dirty="0"/>
          </a:p>
          <a:p>
            <a:r>
              <a:rPr lang="es-ES" dirty="0"/>
              <a:t>Es necesario cultivar la actitud crítica de las juventudes junto con la imaginación, la creatividad y la propuesta.</a:t>
            </a:r>
            <a:endParaRPr lang="es-CR" dirty="0"/>
          </a:p>
          <a:p>
            <a:pPr>
              <a:buNone/>
            </a:pPr>
            <a:r>
              <a:rPr lang="es-ES" dirty="0"/>
              <a:t> </a:t>
            </a:r>
            <a:endParaRPr lang="es-CR" dirty="0"/>
          </a:p>
          <a:p>
            <a:r>
              <a:rPr lang="es-ES" dirty="0"/>
              <a:t>Un trabajo preventivo con jóvenes debe partir de sus contextos de vida, sus necesidades e intereses particulares. 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2700" dirty="0" smtClean="0"/>
              <a:t>LINEAMIENTOS METODOLÓGICOS PARA EL TRABAJO CON JÓVENES DESDE LA PREVENCIÓN </a:t>
            </a:r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S" dirty="0" smtClean="0"/>
              <a:t>La </a:t>
            </a:r>
            <a:r>
              <a:rPr lang="es-ES" dirty="0"/>
              <a:t>orientación del trabajo y el desarrollo de las acciones y proyectos se definen conjuntamente con las personas jóvenes que participan desde sus perspectivas e ideas. </a:t>
            </a:r>
            <a:endParaRPr lang="es-CR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No </a:t>
            </a:r>
            <a:r>
              <a:rPr lang="es-ES" dirty="0"/>
              <a:t>se trabaja solo con los buenos jóvenes. Se trabaja con las juventudes que existen</a:t>
            </a:r>
            <a:endParaRPr lang="es-CR" dirty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En </a:t>
            </a:r>
            <a:r>
              <a:rPr lang="es-ES" dirty="0"/>
              <a:t>esa perspectiva, se promueve y se crean condiciones adecuadas para la participación de mujeres jóvenes.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Se genera una lectura permanente del contexto y sus cambios. Las juventudes cambian con el tiempo y ahora los tiempos de cambio son menores que en el pasado; </a:t>
            </a:r>
            <a:endParaRPr lang="es-CR" dirty="0" smtClean="0"/>
          </a:p>
          <a:p>
            <a:pPr lvl="0"/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/>
              <a:t>LINEAMIENTOS METODOLÓGICOS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ES" dirty="0" smtClean="0"/>
              <a:t>Se promueve una relación constructiva y dialógica con el resto de organizaciones comunitarias y con las instituciones públicas, dentro de una perspectiva generacional. Los jóvenes no se separan ni se ven como un sector aislado del resto de la comunidad y del resto de las demás generaciones. </a:t>
            </a:r>
            <a:endParaRPr lang="es-CR" dirty="0" smtClean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En este marco, se establecen relaciones de coordinación y trabajo conjunto con la institucionalidad pública. </a:t>
            </a:r>
            <a:endParaRPr lang="es-CR" dirty="0" smtClean="0"/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Se desarrolla un trabajo especial con personas adultas para sensibilizarlas sobre esta perspectiva de trabajo juvenil </a:t>
            </a:r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CR" dirty="0"/>
              <a:t/>
            </a:r>
            <a:br>
              <a:rPr lang="es-CR" dirty="0"/>
            </a:br>
            <a:endParaRPr lang="es-C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800" b="1" dirty="0" smtClean="0"/>
              <a:t>PREVENCIÓN DE VIOLENCIA HACIA Y EN LAS PERSONAS ADOLESCENTES</a:t>
            </a:r>
            <a:endParaRPr lang="es-C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2800" dirty="0" smtClean="0"/>
              <a:t>CONTEXTOS QUE GENERAN Y REPRODUCEN LA VIOLENCIA</a:t>
            </a:r>
            <a:endParaRPr lang="es-C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3600" dirty="0" smtClean="0"/>
              <a:t>Juventudes </a:t>
            </a:r>
            <a:r>
              <a:rPr lang="es-ES" sz="3600" dirty="0"/>
              <a:t>de áreas periféricas y barrios empobrecidos urbanos  enfrentan la </a:t>
            </a:r>
            <a:r>
              <a:rPr lang="es-ES" sz="3600" b="1" dirty="0"/>
              <a:t>ausencia</a:t>
            </a:r>
            <a:r>
              <a:rPr lang="es-ES" sz="3600" dirty="0"/>
              <a:t> de las condiciones que permiten un crecimiento personal y social sano, en la familia y en la comunidad.</a:t>
            </a:r>
            <a:endParaRPr lang="es-CR" sz="3600" dirty="0"/>
          </a:p>
          <a:p>
            <a:pPr>
              <a:buNone/>
            </a:pPr>
            <a:endParaRPr lang="es-CR" sz="3600" dirty="0"/>
          </a:p>
          <a:p>
            <a:r>
              <a:rPr lang="es-ES" sz="3600" b="1" dirty="0">
                <a:solidFill>
                  <a:srgbClr val="C00000"/>
                </a:solidFill>
              </a:rPr>
              <a:t>Ambientes desintegrados y en condiciones materiales deterioradas</a:t>
            </a:r>
            <a:endParaRPr lang="es-CR" sz="3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s-ES" dirty="0"/>
              <a:t> </a:t>
            </a:r>
            <a:endParaRPr lang="es-CR" dirty="0"/>
          </a:p>
          <a:p>
            <a:pPr lvl="1"/>
            <a:r>
              <a:rPr lang="es-ES" sz="2900" dirty="0" smtClean="0"/>
              <a:t>Desarrollo </a:t>
            </a:r>
            <a:r>
              <a:rPr lang="es-ES" sz="2900" dirty="0"/>
              <a:t>concentrado en GAM y ausencia de desarrollo en territorios y regiones periféricas y en barrios pobres </a:t>
            </a:r>
            <a:r>
              <a:rPr lang="es-ES" sz="2900" dirty="0" smtClean="0"/>
              <a:t>urbanos.</a:t>
            </a:r>
            <a:endParaRPr lang="es-CR" sz="2900" dirty="0"/>
          </a:p>
          <a:p>
            <a:pPr lvl="1"/>
            <a:r>
              <a:rPr lang="es-ES" sz="2900" dirty="0"/>
              <a:t>Amplios sectores de población excluidos de las nuevas estrategias de la economía</a:t>
            </a:r>
            <a:endParaRPr lang="es-CR" sz="2900" dirty="0"/>
          </a:p>
          <a:p>
            <a:pPr lvl="1"/>
            <a:r>
              <a:rPr lang="es-ES" sz="2900" dirty="0" err="1"/>
              <a:t>Desempoderamiento</a:t>
            </a:r>
            <a:r>
              <a:rPr lang="es-ES" sz="2900" dirty="0"/>
              <a:t> económico (desempleo o informalidad): condiciones vulnerables en el acceso al mercado de trabajo y al mercado de consumo.</a:t>
            </a:r>
            <a:endParaRPr lang="es-CR" sz="2900" dirty="0"/>
          </a:p>
          <a:p>
            <a:pPr lvl="1"/>
            <a:r>
              <a:rPr lang="es-ES" sz="2900" dirty="0"/>
              <a:t>Desigualdad</a:t>
            </a:r>
            <a:endParaRPr lang="es-CR" sz="2900" dirty="0"/>
          </a:p>
          <a:p>
            <a:pPr lvl="1"/>
            <a:r>
              <a:rPr lang="es-ES" sz="2900" dirty="0"/>
              <a:t>Exclusión social, educativa, salud, deporte, financiera (pérdida de la ciudadanía social)</a:t>
            </a:r>
            <a:endParaRPr lang="es-CR" sz="2900" dirty="0"/>
          </a:p>
          <a:p>
            <a:pPr lvl="1"/>
            <a:r>
              <a:rPr lang="es-ES" sz="2900" dirty="0"/>
              <a:t>Deterioro del hábitat (vivienda, infraestructura, conurbación)</a:t>
            </a:r>
            <a:endParaRPr lang="es-CR" sz="2900" dirty="0"/>
          </a:p>
          <a:p>
            <a:pPr lvl="1"/>
            <a:r>
              <a:rPr lang="es-ES" sz="2900" dirty="0"/>
              <a:t>Deterioro del tejido social y crisis de las relaciones primarias</a:t>
            </a:r>
            <a:endParaRPr lang="es-CR" sz="2900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200" dirty="0" smtClean="0"/>
              <a:t>CONTEXTOS …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No cuentan con relaciones primarias y comunitarias que contribuyan de forma positiva en su desarrollo. </a:t>
            </a:r>
            <a:endParaRPr lang="es-CR" dirty="0"/>
          </a:p>
          <a:p>
            <a:endParaRPr lang="es-CR" dirty="0"/>
          </a:p>
          <a:p>
            <a:r>
              <a:rPr lang="es-ES" b="1" dirty="0" smtClean="0">
                <a:solidFill>
                  <a:srgbClr val="C00000"/>
                </a:solidFill>
              </a:rPr>
              <a:t>Sufren  </a:t>
            </a:r>
            <a:r>
              <a:rPr lang="es-ES" b="1" dirty="0">
                <a:solidFill>
                  <a:srgbClr val="C00000"/>
                </a:solidFill>
              </a:rPr>
              <a:t>violencia doméstica y abuso sexual</a:t>
            </a:r>
            <a:endParaRPr lang="es-CR" dirty="0">
              <a:solidFill>
                <a:srgbClr val="C00000"/>
              </a:solidFill>
            </a:endParaRPr>
          </a:p>
          <a:p>
            <a:endParaRPr lang="es-CR" dirty="0"/>
          </a:p>
          <a:p>
            <a:r>
              <a:rPr lang="es-ES" dirty="0"/>
              <a:t>No han sido ni asumidos, contenidos ni cuidados en forma adecuada; por el contario, han enfrentado permanente y sistemáticamente situaciones y relaciones de descuido, violencia o incomprensión.</a:t>
            </a:r>
            <a:endParaRPr lang="es-CR" dirty="0"/>
          </a:p>
          <a:p>
            <a:pPr>
              <a:buNone/>
            </a:pPr>
            <a:endParaRPr lang="es-CR" dirty="0"/>
          </a:p>
          <a:p>
            <a:r>
              <a:rPr lang="es-ES" b="1" dirty="0">
                <a:solidFill>
                  <a:srgbClr val="C00000"/>
                </a:solidFill>
              </a:rPr>
              <a:t>Rechazo e incomprensión de personas cercanas y significativas </a:t>
            </a:r>
            <a:endParaRPr lang="es-CR" dirty="0">
              <a:solidFill>
                <a:srgbClr val="C00000"/>
              </a:solidFill>
            </a:endParaRPr>
          </a:p>
          <a:p>
            <a:endParaRPr lang="es-C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200" dirty="0" smtClean="0"/>
              <a:t>CONTEXTOS …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/>
              <a:t>Se integran en desventaja a ambientes educativos y luego, a ambientes laborales, en donde se les castiga y excluye por su falta de éxito. </a:t>
            </a:r>
            <a:endParaRPr lang="es-CR" dirty="0" smtClean="0"/>
          </a:p>
          <a:p>
            <a:endParaRPr lang="es-CR" b="1" dirty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Fracaso escolar</a:t>
            </a:r>
            <a:endParaRPr lang="es-CR" dirty="0"/>
          </a:p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sistema educativo ni el laboral les motiva. Porque a fin de cuentas el trabajo que tienen a la mano no les ofrece opciones de realización ni opciones de consumo. </a:t>
            </a:r>
            <a:endParaRPr lang="es-CR" dirty="0" smtClean="0"/>
          </a:p>
          <a:p>
            <a:pPr>
              <a:buNone/>
            </a:pPr>
            <a:endParaRPr lang="es-CR" dirty="0" smtClean="0"/>
          </a:p>
          <a:p>
            <a:r>
              <a:rPr lang="es-ES" dirty="0" smtClean="0"/>
              <a:t>Así las cosas, la persona joven en estas condiciones siente la exclusión de manera muy vivida y personal; la sociedad le dice que no es una persona legítima y le cierra las puertas.</a:t>
            </a:r>
          </a:p>
          <a:p>
            <a:endParaRPr lang="es-ES" b="1" dirty="0" smtClean="0"/>
          </a:p>
          <a:p>
            <a:r>
              <a:rPr lang="es-ES" b="1" dirty="0" smtClean="0">
                <a:solidFill>
                  <a:srgbClr val="C00000"/>
                </a:solidFill>
              </a:rPr>
              <a:t>Modelos </a:t>
            </a:r>
            <a:r>
              <a:rPr lang="es-ES" b="1" dirty="0">
                <a:solidFill>
                  <a:srgbClr val="C00000"/>
                </a:solidFill>
              </a:rPr>
              <a:t>y estrategias sociales de acceso a ingresos y consumo que utilizan la violencia como instrumento </a:t>
            </a:r>
            <a:r>
              <a:rPr lang="es-ES" b="1" dirty="0" smtClean="0">
                <a:solidFill>
                  <a:srgbClr val="C00000"/>
                </a:solidFill>
              </a:rPr>
              <a:t>efectivo.</a:t>
            </a:r>
            <a:endParaRPr lang="es-CR" dirty="0">
              <a:solidFill>
                <a:srgbClr val="C00000"/>
              </a:solidFill>
            </a:endParaRPr>
          </a:p>
          <a:p>
            <a:endParaRPr lang="es-CR" dirty="0" smtClean="0"/>
          </a:p>
          <a:p>
            <a:endParaRPr lang="es-C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ESTRATEGIAS Y ACTIVIDADES PARA PREVENIR VIOLENCIA</a:t>
            </a:r>
            <a:endParaRPr lang="es-CR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sz="3300" dirty="0"/>
              <a:t>Integrar al joven a la educación y la </a:t>
            </a:r>
            <a:r>
              <a:rPr lang="es-ES" sz="3300" dirty="0" smtClean="0"/>
              <a:t>economía de forma empoderada</a:t>
            </a:r>
            <a:endParaRPr lang="es-CR" sz="3300" dirty="0"/>
          </a:p>
          <a:p>
            <a:endParaRPr lang="es-CR" sz="3300" dirty="0"/>
          </a:p>
          <a:p>
            <a:r>
              <a:rPr lang="es-ES" sz="3300" dirty="0"/>
              <a:t>Tejido social de afecto constructivo: que </a:t>
            </a:r>
            <a:r>
              <a:rPr lang="es-ES" sz="3300" dirty="0" smtClean="0"/>
              <a:t> las personas menores de edad (niños</a:t>
            </a:r>
            <a:r>
              <a:rPr lang="es-ES" sz="3300" dirty="0"/>
              <a:t>, niñas y </a:t>
            </a:r>
            <a:r>
              <a:rPr lang="es-ES" sz="3300" dirty="0" smtClean="0"/>
              <a:t>adolescentes) </a:t>
            </a:r>
            <a:r>
              <a:rPr lang="es-ES" sz="3300" dirty="0"/>
              <a:t>se sientan acogidas, respetadas y </a:t>
            </a:r>
            <a:r>
              <a:rPr lang="es-ES" sz="3300" dirty="0" smtClean="0"/>
              <a:t>queridas.</a:t>
            </a:r>
            <a:endParaRPr lang="es-CR" sz="3300" dirty="0"/>
          </a:p>
          <a:p>
            <a:endParaRPr lang="es-CR" sz="3300" dirty="0"/>
          </a:p>
          <a:p>
            <a:r>
              <a:rPr lang="es-ES" sz="3300" dirty="0"/>
              <a:t>Para tener éxito no pueden realizarse solo acciones puntuales, desarticuladas y referidas a una población pequeña, sino permanentes, sistemáticas y con una cobertura total dentro de las comunidades afectadas por estos factores. Esto solo se puede realizar con una política pública, nacional o local, con recursos adecuados y orientada estratégicamente</a:t>
            </a:r>
            <a:r>
              <a:rPr lang="es-ES" dirty="0"/>
              <a:t>.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200" dirty="0" smtClean="0"/>
              <a:t>ESTRATEGIAS…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s-ES" b="1" dirty="0">
                <a:solidFill>
                  <a:srgbClr val="C00000"/>
                </a:solidFill>
              </a:rPr>
              <a:t>Combatir el fracaso escolar y posibilitar la permanencia en los centros educativos</a:t>
            </a:r>
            <a:r>
              <a:rPr lang="es-ES" dirty="0">
                <a:solidFill>
                  <a:srgbClr val="C00000"/>
                </a:solidFill>
              </a:rPr>
              <a:t>. </a:t>
            </a:r>
            <a:r>
              <a:rPr lang="es-ES" dirty="0"/>
              <a:t>Los centros educativos se tienen que convertir en espacios agradables y con una convivencia sana y constructiva. </a:t>
            </a:r>
            <a:endParaRPr lang="es-ES" dirty="0" smtClean="0"/>
          </a:p>
          <a:p>
            <a:pPr lvl="1"/>
            <a:endParaRPr lang="es-CR" dirty="0"/>
          </a:p>
          <a:p>
            <a:pPr lvl="1"/>
            <a:r>
              <a:rPr lang="es-ES" b="1" dirty="0">
                <a:solidFill>
                  <a:srgbClr val="C00000"/>
                </a:solidFill>
              </a:rPr>
              <a:t>Combatir la violencia en los hogares</a:t>
            </a:r>
            <a:r>
              <a:rPr lang="es-ES" dirty="0">
                <a:solidFill>
                  <a:srgbClr val="C00000"/>
                </a:solidFill>
              </a:rPr>
              <a:t>. </a:t>
            </a:r>
            <a:r>
              <a:rPr lang="es-ES" dirty="0"/>
              <a:t>Hay que proteger a los niños, niñas y adolescentes de violencia física, psicológica y sexual. Es necesario promover en los hogares la crianza y la disciplina positiva. Sobre todo hay que impedir el abuso sexual</a:t>
            </a:r>
            <a:r>
              <a:rPr lang="es-ES" dirty="0" smtClean="0"/>
              <a:t>.</a:t>
            </a:r>
          </a:p>
          <a:p>
            <a:pPr lvl="1"/>
            <a:endParaRPr lang="es-CR" dirty="0"/>
          </a:p>
          <a:p>
            <a:pPr lvl="1"/>
            <a:r>
              <a:rPr lang="es-ES" b="1" dirty="0">
                <a:solidFill>
                  <a:srgbClr val="C00000"/>
                </a:solidFill>
              </a:rPr>
              <a:t>Fortalecer el tejido social en las comunidades sobre todo el dirigido a los niños, niñas y adolescentes</a:t>
            </a:r>
            <a:r>
              <a:rPr lang="es-ES" dirty="0"/>
              <a:t>. </a:t>
            </a:r>
            <a:r>
              <a:rPr lang="es-ES" dirty="0" smtClean="0"/>
              <a:t>Es </a:t>
            </a:r>
            <a:r>
              <a:rPr lang="es-ES" dirty="0"/>
              <a:t>importante que sientan que las vecinas y vecinos las cuidan de violencias y peligros.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200" dirty="0" smtClean="0"/>
              <a:t>ESTRATEGIAS…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/>
              <a:t>Las personas jóvenes deben contar </a:t>
            </a:r>
            <a:r>
              <a:rPr lang="es-ES" b="1" dirty="0" smtClean="0"/>
              <a:t>con:</a:t>
            </a:r>
          </a:p>
          <a:p>
            <a:endParaRPr lang="es-CR" dirty="0"/>
          </a:p>
          <a:p>
            <a:pPr lvl="1"/>
            <a:r>
              <a:rPr lang="es-ES" dirty="0" smtClean="0"/>
              <a:t>Espacios </a:t>
            </a:r>
            <a:r>
              <a:rPr lang="es-ES" dirty="0"/>
              <a:t>públicos de encuentro para divertirse sanamente, practicar diferentes deportes y aprender artes y diferentes manifestaciones culturales. Lugares atractivos, con buen mantenimiento  donde sea posible estar y convivir con los demás.</a:t>
            </a:r>
            <a:endParaRPr lang="es-CR" dirty="0"/>
          </a:p>
          <a:p>
            <a:pPr lvl="1"/>
            <a:r>
              <a:rPr lang="es-ES" dirty="0"/>
              <a:t>Programas para la juventud</a:t>
            </a:r>
            <a:endParaRPr lang="es-CR" dirty="0"/>
          </a:p>
          <a:p>
            <a:pPr lvl="1"/>
            <a:r>
              <a:rPr lang="es-ES" dirty="0"/>
              <a:t>Encuentro </a:t>
            </a:r>
            <a:r>
              <a:rPr lang="es-ES" dirty="0" err="1"/>
              <a:t>intergeneracional</a:t>
            </a:r>
            <a:endParaRPr lang="es-CR" dirty="0"/>
          </a:p>
          <a:p>
            <a:endParaRPr lang="es-CR" dirty="0"/>
          </a:p>
          <a:p>
            <a:r>
              <a:rPr lang="es-ES" dirty="0"/>
              <a:t>De tal forma que las personas </a:t>
            </a:r>
            <a:r>
              <a:rPr lang="es-ES" dirty="0" smtClean="0"/>
              <a:t>jóvenes observen </a:t>
            </a:r>
            <a:r>
              <a:rPr lang="es-ES" dirty="0"/>
              <a:t>y sientan que es posible cambiar y vivir mejor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CR" sz="3200" dirty="0" smtClean="0"/>
              <a:t>ESTRATEGIAS…</a:t>
            </a:r>
            <a:endParaRPr lang="es-C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Cultivo de valores </a:t>
            </a:r>
            <a:r>
              <a:rPr lang="es-ES" dirty="0"/>
              <a:t>culturales y espirituales que no se centren en el consumo y en el tener, sino más bien en el servicio, la honradez, el trabajo digno, el conocimiento, la humildad, la responsabilidad, la preocupación y el cuidado de los demás y el respeto a  las personas independientemente de su condición y situación.</a:t>
            </a:r>
            <a:endParaRPr lang="es-CR" dirty="0"/>
          </a:p>
          <a:p>
            <a:endParaRPr lang="es-C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882</Words>
  <Application>Microsoft Office PowerPoint</Application>
  <PresentationFormat>Presentación en pantalla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Solsticio</vt:lpstr>
      <vt:lpstr>Diapositiva 1</vt:lpstr>
      <vt:lpstr>            </vt:lpstr>
      <vt:lpstr>CONTEXTOS QUE GENERAN Y REPRODUCEN LA VIOLENCIA</vt:lpstr>
      <vt:lpstr>CONTEXTOS …</vt:lpstr>
      <vt:lpstr>CONTEXTOS …</vt:lpstr>
      <vt:lpstr>ESTRATEGIAS Y ACTIVIDADES PARA PREVENIR VIOLENCIA</vt:lpstr>
      <vt:lpstr>ESTRATEGIAS…</vt:lpstr>
      <vt:lpstr>ESTRATEGIAS…</vt:lpstr>
      <vt:lpstr>ESTRATEGIAS…</vt:lpstr>
      <vt:lpstr>PREMISAS  Y LINEAMIENTOS </vt:lpstr>
      <vt:lpstr>PREMISAS…</vt:lpstr>
      <vt:lpstr> LINEAMIENTOS METODOLÓGICOS PARA EL TRABAJO CON JÓVENES DESDE LA PREVENCIÓN  </vt:lpstr>
      <vt:lpstr>LINEAMIENTOS METODOLÓGICOS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María</dc:creator>
  <cp:lastModifiedBy>una</cp:lastModifiedBy>
  <cp:revision>6</cp:revision>
  <dcterms:created xsi:type="dcterms:W3CDTF">2018-04-15T07:22:24Z</dcterms:created>
  <dcterms:modified xsi:type="dcterms:W3CDTF">2018-04-17T21:14:12Z</dcterms:modified>
</cp:coreProperties>
</file>