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R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388DDF-0259-4F31-B6C2-EA38D1BCA903}" type="datetimeFigureOut">
              <a:rPr lang="es-CR" smtClean="0"/>
              <a:pPr/>
              <a:t>17/04/2018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B74E90-A55C-4C34-8660-5C7122E459B4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EECR\AppData\Local\Temp\logo seminario diseñ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9" y="1592796"/>
            <a:ext cx="6336703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 smtClean="0"/>
              <a:t>INCIDENCIA POLÍTICA</a:t>
            </a:r>
            <a:endParaRPr lang="es-C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LA INCIDENCIA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Incidencia </a:t>
            </a:r>
            <a:r>
              <a:rPr lang="es-ES" dirty="0"/>
              <a:t>es influir en la toma de decisiones públicas </a:t>
            </a:r>
            <a:r>
              <a:rPr lang="es-ES" dirty="0" smtClean="0"/>
              <a:t>en diferentes instancias estatales</a:t>
            </a:r>
            <a:endParaRPr lang="es-CR" dirty="0"/>
          </a:p>
          <a:p>
            <a:pPr>
              <a:buNone/>
            </a:pPr>
            <a:endParaRPr lang="es-CR" dirty="0"/>
          </a:p>
          <a:p>
            <a:r>
              <a:rPr lang="es-ES" dirty="0"/>
              <a:t>Busca orientar la política y los recursos institucionales hacia objetivos de bien común </a:t>
            </a:r>
            <a:endParaRPr lang="es-C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2800" dirty="0" smtClean="0"/>
              <a:t>PASOS PARA ESTABLECER </a:t>
            </a:r>
            <a:br>
              <a:rPr lang="es-CR" sz="2800" dirty="0" smtClean="0"/>
            </a:br>
            <a:r>
              <a:rPr lang="es-CR" sz="2800" dirty="0" smtClean="0"/>
              <a:t>UNA ESTRATEGIA DE INCIDENCIA</a:t>
            </a:r>
            <a:endParaRPr lang="es-C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800" dirty="0" smtClean="0"/>
              <a:t>Qué </a:t>
            </a:r>
            <a:r>
              <a:rPr lang="es-ES" sz="3800" dirty="0"/>
              <a:t>problema se quiere resolver</a:t>
            </a:r>
            <a:endParaRPr lang="es-CR" sz="3800" dirty="0"/>
          </a:p>
          <a:p>
            <a:pPr marL="514350" indent="-514350">
              <a:buFont typeface="+mj-lt"/>
              <a:buAutoNum type="arabicPeriod"/>
            </a:pPr>
            <a:endParaRPr lang="es-CR" dirty="0"/>
          </a:p>
          <a:p>
            <a:pPr marL="514350" indent="-514350">
              <a:buFont typeface="+mj-lt"/>
              <a:buAutoNum type="arabicPeriod"/>
            </a:pPr>
            <a:r>
              <a:rPr lang="es-ES" sz="3800" dirty="0" smtClean="0"/>
              <a:t>La propuesta aglutinadora</a:t>
            </a:r>
          </a:p>
          <a:p>
            <a:pPr marL="514350" indent="-514350">
              <a:buFont typeface="+mj-lt"/>
              <a:buAutoNum type="arabicPeriod"/>
            </a:pPr>
            <a:endParaRPr lang="es-ES" dirty="0" smtClean="0"/>
          </a:p>
          <a:p>
            <a:pPr marL="914400" lvl="1" indent="-514350"/>
            <a:r>
              <a:rPr lang="es-ES" dirty="0"/>
              <a:t>Q</a:t>
            </a:r>
            <a:r>
              <a:rPr lang="es-ES" dirty="0" smtClean="0"/>
              <a:t>ué </a:t>
            </a:r>
            <a:r>
              <a:rPr lang="es-ES" dirty="0"/>
              <a:t>se quiere </a:t>
            </a:r>
            <a:r>
              <a:rPr lang="es-ES" dirty="0" smtClean="0"/>
              <a:t>lograr, para quiénes, dónde y cuándo</a:t>
            </a:r>
          </a:p>
          <a:p>
            <a:pPr marL="914400" lvl="1" indent="-514350"/>
            <a:r>
              <a:rPr lang="es-ES" dirty="0"/>
              <a:t>A</a:t>
            </a:r>
            <a:r>
              <a:rPr lang="es-ES" dirty="0" smtClean="0"/>
              <a:t>rgumentos </a:t>
            </a:r>
            <a:r>
              <a:rPr lang="es-ES" dirty="0"/>
              <a:t>sólidos </a:t>
            </a:r>
            <a:r>
              <a:rPr lang="es-ES" dirty="0" smtClean="0"/>
              <a:t>de que </a:t>
            </a:r>
            <a:r>
              <a:rPr lang="es-ES" dirty="0"/>
              <a:t>lo que perseguimos es la mejor </a:t>
            </a:r>
            <a:r>
              <a:rPr lang="es-ES" dirty="0" smtClean="0"/>
              <a:t>alternativa; </a:t>
            </a:r>
          </a:p>
          <a:p>
            <a:pPr marL="914400" lvl="1" indent="-514350"/>
            <a:r>
              <a:rPr lang="es-ES" dirty="0" smtClean="0"/>
              <a:t>Propuesta técnica y programática</a:t>
            </a:r>
          </a:p>
          <a:p>
            <a:pPr marL="914400" lvl="1" indent="-514350"/>
            <a:r>
              <a:rPr lang="es-ES" dirty="0"/>
              <a:t>C</a:t>
            </a:r>
            <a:r>
              <a:rPr lang="es-ES" dirty="0" smtClean="0"/>
              <a:t>uánto</a:t>
            </a:r>
            <a:endParaRPr lang="es-CR" dirty="0"/>
          </a:p>
          <a:p>
            <a:pPr marL="514350" indent="-514350">
              <a:buFont typeface="+mj-lt"/>
              <a:buAutoNum type="arabicPeriod"/>
            </a:pPr>
            <a:endParaRPr lang="es-CR" dirty="0"/>
          </a:p>
          <a:p>
            <a:pPr marL="514350" indent="-514350">
              <a:buFont typeface="+mj-lt"/>
              <a:buAutoNum type="arabicPeriod"/>
            </a:pPr>
            <a:r>
              <a:rPr lang="es-ES" sz="3800" dirty="0" smtClean="0"/>
              <a:t>Mapa </a:t>
            </a:r>
            <a:r>
              <a:rPr lang="es-ES" sz="3800" dirty="0"/>
              <a:t>de poder</a:t>
            </a:r>
            <a:endParaRPr lang="es-CR" sz="3800" dirty="0"/>
          </a:p>
          <a:p>
            <a:pPr marL="514350" indent="-514350">
              <a:buNone/>
            </a:pPr>
            <a:endParaRPr lang="es-CR" dirty="0"/>
          </a:p>
          <a:p>
            <a:pPr marL="914400" lvl="1" indent="-514350"/>
            <a:r>
              <a:rPr lang="es-ES" dirty="0"/>
              <a:t>Blanco</a:t>
            </a:r>
            <a:endParaRPr lang="es-CR" dirty="0"/>
          </a:p>
          <a:p>
            <a:pPr marL="914400" lvl="1" indent="-514350"/>
            <a:r>
              <a:rPr lang="es-ES" dirty="0"/>
              <a:t>Aliados</a:t>
            </a:r>
            <a:endParaRPr lang="es-CR" dirty="0"/>
          </a:p>
          <a:p>
            <a:pPr marL="914400" lvl="1" indent="-514350"/>
            <a:r>
              <a:rPr lang="es-ES" dirty="0"/>
              <a:t>Indecisos</a:t>
            </a:r>
            <a:endParaRPr lang="es-CR" dirty="0"/>
          </a:p>
          <a:p>
            <a:pPr marL="914400" lvl="1" indent="-514350"/>
            <a:r>
              <a:rPr lang="es-ES" dirty="0"/>
              <a:t>Oponente</a:t>
            </a:r>
            <a:endParaRPr lang="es-CR" dirty="0"/>
          </a:p>
          <a:p>
            <a:endParaRPr lang="es-C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sz="3200" dirty="0" smtClean="0"/>
              <a:t>PASOS</a:t>
            </a:r>
            <a:r>
              <a:rPr lang="es-CR" dirty="0" smtClean="0"/>
              <a:t> …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s-ES" sz="3600" dirty="0"/>
              <a:t>Apoyos para el proceso de incidencia </a:t>
            </a:r>
            <a:endParaRPr lang="es-CR" sz="3600" dirty="0"/>
          </a:p>
          <a:p>
            <a:pPr marL="514350" indent="-514350">
              <a:buFont typeface="+mj-lt"/>
              <a:buAutoNum type="arabicPeriod" startAt="4"/>
            </a:pPr>
            <a:endParaRPr lang="es-CR" sz="3600" dirty="0"/>
          </a:p>
          <a:p>
            <a:pPr marL="514350" indent="-514350">
              <a:buFont typeface="+mj-lt"/>
              <a:buAutoNum type="arabicPeriod" startAt="4"/>
            </a:pPr>
            <a:r>
              <a:rPr lang="es-ES" sz="3600" dirty="0" smtClean="0"/>
              <a:t>Estrategias</a:t>
            </a:r>
          </a:p>
          <a:p>
            <a:pPr marL="514350" indent="-514350">
              <a:buNone/>
            </a:pPr>
            <a:endParaRPr lang="es-CR" dirty="0" smtClean="0"/>
          </a:p>
          <a:p>
            <a:pPr marL="514350" indent="-514350"/>
            <a:r>
              <a:rPr lang="es-ES" b="1" dirty="0" smtClean="0">
                <a:solidFill>
                  <a:srgbClr val="C00000"/>
                </a:solidFill>
              </a:rPr>
              <a:t>información </a:t>
            </a:r>
            <a:r>
              <a:rPr lang="es-ES" b="1" dirty="0">
                <a:solidFill>
                  <a:srgbClr val="C00000"/>
                </a:solidFill>
              </a:rPr>
              <a:t>y comunicación</a:t>
            </a:r>
            <a:r>
              <a:rPr lang="es-ES" dirty="0"/>
              <a:t>: uso de medios de comunicación y redes, murales, hojas sueltas, foros, debates, </a:t>
            </a:r>
            <a:r>
              <a:rPr lang="es-ES" dirty="0" smtClean="0"/>
              <a:t>etc.</a:t>
            </a:r>
            <a:endParaRPr lang="es-CR" dirty="0" smtClean="0"/>
          </a:p>
          <a:p>
            <a:pPr marL="514350" indent="-514350"/>
            <a:r>
              <a:rPr lang="es-ES" b="1" dirty="0" smtClean="0">
                <a:solidFill>
                  <a:srgbClr val="C00000"/>
                </a:solidFill>
              </a:rPr>
              <a:t>organización</a:t>
            </a:r>
            <a:r>
              <a:rPr lang="es-ES" dirty="0">
                <a:solidFill>
                  <a:srgbClr val="C00000"/>
                </a:solidFill>
              </a:rPr>
              <a:t>:</a:t>
            </a:r>
            <a:r>
              <a:rPr lang="es-ES" dirty="0"/>
              <a:t> comisiones, grupos, </a:t>
            </a:r>
            <a:r>
              <a:rPr lang="es-ES" dirty="0" smtClean="0"/>
              <a:t>alianzas</a:t>
            </a:r>
            <a:endParaRPr lang="es-CR" dirty="0" smtClean="0"/>
          </a:p>
          <a:p>
            <a:pPr marL="514350" indent="-514350"/>
            <a:r>
              <a:rPr lang="es-ES" b="1" dirty="0" smtClean="0">
                <a:solidFill>
                  <a:srgbClr val="C00000"/>
                </a:solidFill>
              </a:rPr>
              <a:t>movilización</a:t>
            </a:r>
            <a:r>
              <a:rPr lang="es-ES" dirty="0"/>
              <a:t>: desfiles, marchas, vigilias, festivales, actos </a:t>
            </a:r>
            <a:r>
              <a:rPr lang="es-ES" dirty="0" smtClean="0"/>
              <a:t>culturales</a:t>
            </a:r>
            <a:endParaRPr lang="es-CR" dirty="0" smtClean="0"/>
          </a:p>
          <a:p>
            <a:pPr marL="514350" indent="-514350"/>
            <a:r>
              <a:rPr lang="es-ES" b="1" dirty="0" smtClean="0">
                <a:solidFill>
                  <a:srgbClr val="C00000"/>
                </a:solidFill>
              </a:rPr>
              <a:t>influencia</a:t>
            </a:r>
            <a:r>
              <a:rPr lang="es-ES" b="1" dirty="0">
                <a:solidFill>
                  <a:srgbClr val="C00000"/>
                </a:solidFill>
              </a:rPr>
              <a:t>:</a:t>
            </a:r>
            <a:r>
              <a:rPr lang="es-ES" dirty="0"/>
              <a:t> cabildeo, firmas, presión internacional, negociación</a:t>
            </a:r>
            <a:endParaRPr lang="es-CR" dirty="0"/>
          </a:p>
          <a:p>
            <a:pPr marL="514350" indent="-514350">
              <a:buNone/>
            </a:pPr>
            <a:r>
              <a:rPr lang="es-ES" dirty="0"/>
              <a:t> </a:t>
            </a:r>
            <a:endParaRPr lang="es-CR" dirty="0"/>
          </a:p>
          <a:p>
            <a:pPr marL="514350" indent="-514350">
              <a:buFont typeface="+mj-lt"/>
              <a:buAutoNum type="arabicPeriod" startAt="6"/>
            </a:pPr>
            <a:r>
              <a:rPr lang="es-ES" sz="3600" dirty="0"/>
              <a:t>Organización (responsabilidades; </a:t>
            </a:r>
            <a:r>
              <a:rPr lang="es-ES" sz="3600" dirty="0" smtClean="0"/>
              <a:t>coordinación y toma </a:t>
            </a:r>
            <a:r>
              <a:rPr lang="es-ES" sz="3600" dirty="0"/>
              <a:t>de </a:t>
            </a:r>
            <a:r>
              <a:rPr lang="es-ES" sz="3600" dirty="0" smtClean="0"/>
              <a:t>decisiones)</a:t>
            </a:r>
          </a:p>
          <a:p>
            <a:pPr marL="514350" indent="-514350">
              <a:buNone/>
            </a:pPr>
            <a:endParaRPr lang="es-ES" sz="3600" dirty="0"/>
          </a:p>
          <a:p>
            <a:pPr marL="514350" indent="-514350">
              <a:buFont typeface="+mj-lt"/>
              <a:buAutoNum type="arabicPeriod" startAt="7"/>
            </a:pPr>
            <a:r>
              <a:rPr lang="es-ES" sz="3600" dirty="0" smtClean="0"/>
              <a:t>Programa </a:t>
            </a:r>
            <a:r>
              <a:rPr lang="es-ES" sz="3600" dirty="0"/>
              <a:t>de acción (ruta </a:t>
            </a:r>
            <a:r>
              <a:rPr lang="es-ES" sz="3600" dirty="0" smtClean="0"/>
              <a:t>crítica)</a:t>
            </a:r>
            <a:endParaRPr lang="es-CR" sz="3600" dirty="0" smtClean="0"/>
          </a:p>
          <a:p>
            <a:pPr marL="514350" indent="-514350">
              <a:buFont typeface="+mj-lt"/>
              <a:buAutoNum type="arabicPeriod" startAt="7"/>
            </a:pPr>
            <a:endParaRPr lang="es-CR" sz="3600" dirty="0"/>
          </a:p>
          <a:p>
            <a:pPr marL="514350" indent="-514350">
              <a:buFont typeface="+mj-lt"/>
              <a:buAutoNum type="arabicPeriod" startAt="7"/>
            </a:pPr>
            <a:r>
              <a:rPr lang="es-ES" sz="3600" dirty="0" smtClean="0"/>
              <a:t>Ejecución </a:t>
            </a:r>
            <a:r>
              <a:rPr lang="es-ES" sz="3600" dirty="0"/>
              <a:t>del programa y monitoreo</a:t>
            </a:r>
            <a:endParaRPr lang="es-CR" sz="3600" dirty="0"/>
          </a:p>
          <a:p>
            <a:pPr marL="514350" indent="-514350">
              <a:buFont typeface="+mj-lt"/>
              <a:buAutoNum type="arabicPeriod" startAt="7"/>
            </a:pPr>
            <a:endParaRPr lang="es-CR" dirty="0"/>
          </a:p>
          <a:p>
            <a:endParaRPr lang="es-C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000" dirty="0" smtClean="0"/>
              <a:t>PRINCIPIOS BÁSICOS DE LA INCIDENCIA</a:t>
            </a:r>
            <a:endParaRPr lang="es-CR" sz="3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dirty="0" smtClean="0"/>
              <a:t>Convencer </a:t>
            </a:r>
            <a:r>
              <a:rPr lang="es-ES" dirty="0"/>
              <a:t>y no torcer</a:t>
            </a:r>
            <a:endParaRPr lang="es-CR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Motivación</a:t>
            </a:r>
            <a:r>
              <a:rPr lang="es-ES" dirty="0"/>
              <a:t>, razón y planeamiento, acción coordinada y organizada</a:t>
            </a:r>
            <a:endParaRPr lang="es-CR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Propuesta </a:t>
            </a:r>
            <a:r>
              <a:rPr lang="es-ES" dirty="0"/>
              <a:t>constructiva para mejorar</a:t>
            </a:r>
            <a:endParaRPr lang="es-CR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</a:t>
            </a:r>
            <a:r>
              <a:rPr lang="es-ES" dirty="0"/>
              <a:t>da a conocer la situación problemática y la alternativa. Se busca generar las acciones que dan la solución</a:t>
            </a:r>
            <a:endParaRPr lang="es-CR" dirty="0"/>
          </a:p>
          <a:p>
            <a:endParaRPr lang="es-C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</TotalTime>
  <Words>180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Diapositiva 1</vt:lpstr>
      <vt:lpstr>INCIDENCIA POLÍTICA</vt:lpstr>
      <vt:lpstr>LA INCIDENCIA</vt:lpstr>
      <vt:lpstr>PASOS PARA ESTABLECER  UNA ESTRATEGIA DE INCIDENCIA</vt:lpstr>
      <vt:lpstr>PASOS …</vt:lpstr>
      <vt:lpstr>PRINCIPIOS BÁSICOS DE LA INCIDENCIA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 María</dc:creator>
  <cp:lastModifiedBy>una</cp:lastModifiedBy>
  <cp:revision>4</cp:revision>
  <dcterms:created xsi:type="dcterms:W3CDTF">2018-04-15T08:01:27Z</dcterms:created>
  <dcterms:modified xsi:type="dcterms:W3CDTF">2018-04-17T21:13:36Z</dcterms:modified>
</cp:coreProperties>
</file>