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1" r:id="rId3"/>
    <p:sldId id="258" r:id="rId4"/>
    <p:sldId id="274" r:id="rId5"/>
    <p:sldId id="275" r:id="rId6"/>
    <p:sldId id="276" r:id="rId7"/>
    <p:sldId id="277" r:id="rId8"/>
    <p:sldId id="278" r:id="rId9"/>
    <p:sldId id="279" r:id="rId10"/>
    <p:sldId id="280" r:id="rId11"/>
    <p:sldId id="260" r:id="rId12"/>
    <p:sldId id="262"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1C9A4-5319-4DA2-A89C-E9C47ED945CC}"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C880C581-8A70-4465-AB9E-45A9E7DB5235}">
      <dgm:prSet/>
      <dgm:spPr/>
      <dgm:t>
        <a:bodyPr/>
        <a:lstStyle/>
        <a:p>
          <a:pPr>
            <a:defRPr b="1"/>
          </a:pPr>
          <a:r>
            <a:rPr lang="es-CR"/>
            <a:t>En el periodo que cubre este informe se publicaron 15 libros, 4 están en prensa. </a:t>
          </a:r>
          <a:endParaRPr lang="en-US"/>
        </a:p>
      </dgm:t>
    </dgm:pt>
    <dgm:pt modelId="{8F91C4E4-4483-4317-9CEE-918426596E2E}" type="parTrans" cxnId="{367DECE4-F117-47F7-BC19-45F2CFEAD3B6}">
      <dgm:prSet/>
      <dgm:spPr/>
      <dgm:t>
        <a:bodyPr/>
        <a:lstStyle/>
        <a:p>
          <a:endParaRPr lang="en-US"/>
        </a:p>
      </dgm:t>
    </dgm:pt>
    <dgm:pt modelId="{61C273CD-B6F3-4505-8E73-35508D17FF6F}" type="sibTrans" cxnId="{367DECE4-F117-47F7-BC19-45F2CFEAD3B6}">
      <dgm:prSet/>
      <dgm:spPr/>
      <dgm:t>
        <a:bodyPr/>
        <a:lstStyle/>
        <a:p>
          <a:endParaRPr lang="en-US"/>
        </a:p>
      </dgm:t>
    </dgm:pt>
    <dgm:pt modelId="{E25A77C5-6E8D-4584-AFDF-322CB9CB00C0}">
      <dgm:prSet/>
      <dgm:spPr/>
      <dgm:t>
        <a:bodyPr/>
        <a:lstStyle/>
        <a:p>
          <a:r>
            <a:rPr lang="es-CR"/>
            <a:t>La publicación de libros lleva consigo un trabajo sistemático de gestión editorial que va desde la recepción de los contenidos por parte de la persona autora, la revisión de especialistas y una primera actividad de edición. Una vez resueltos los problemas encontrados, sigue el proceso de coordinación con Publicaciones de la UNA, la revisión filológica y el diseño y diagramación de la obra. Luego, es necesario coordinar con SEBILA detalles como el ISBN y la ficha catalográfica, para finalmente proceder a la publicación virtual y/o física.  </a:t>
          </a:r>
          <a:endParaRPr lang="en-US"/>
        </a:p>
      </dgm:t>
    </dgm:pt>
    <dgm:pt modelId="{B52AEA58-C98B-4C05-8144-8D42943139A6}" type="parTrans" cxnId="{EDA78E8A-CD69-4527-9CCC-5217AF658F63}">
      <dgm:prSet/>
      <dgm:spPr/>
      <dgm:t>
        <a:bodyPr/>
        <a:lstStyle/>
        <a:p>
          <a:endParaRPr lang="en-US"/>
        </a:p>
      </dgm:t>
    </dgm:pt>
    <dgm:pt modelId="{F7A1C46F-E580-4FBF-8986-0611C449DDA8}" type="sibTrans" cxnId="{EDA78E8A-CD69-4527-9CCC-5217AF658F63}">
      <dgm:prSet/>
      <dgm:spPr/>
      <dgm:t>
        <a:bodyPr/>
        <a:lstStyle/>
        <a:p>
          <a:endParaRPr lang="en-US"/>
        </a:p>
      </dgm:t>
    </dgm:pt>
    <dgm:pt modelId="{A7DA9881-4B77-4062-B869-1BC8E546E45B}">
      <dgm:prSet/>
      <dgm:spPr/>
      <dgm:t>
        <a:bodyPr/>
        <a:lstStyle/>
        <a:p>
          <a:pPr>
            <a:defRPr b="1"/>
          </a:pPr>
          <a:r>
            <a:rPr lang="es-CR"/>
            <a:t>Además, cada año se publicaron 2 números de la </a:t>
          </a:r>
          <a:r>
            <a:rPr lang="es-CR" b="1"/>
            <a:t>Revista Siwo</a:t>
          </a:r>
          <a:r>
            <a:rPr lang="es-CR"/>
            <a:t>, que sigue creciendo en indexaciones. Hasta el momento, entre las principales, se obtuvieron LATINDEX y REDALYC.</a:t>
          </a:r>
          <a:endParaRPr lang="en-US"/>
        </a:p>
      </dgm:t>
    </dgm:pt>
    <dgm:pt modelId="{993D2CA8-F86E-4471-B79D-3DD35BB84C4E}" type="parTrans" cxnId="{5164155C-5A91-4198-A8EF-8B163F19859B}">
      <dgm:prSet/>
      <dgm:spPr/>
      <dgm:t>
        <a:bodyPr/>
        <a:lstStyle/>
        <a:p>
          <a:endParaRPr lang="en-US"/>
        </a:p>
      </dgm:t>
    </dgm:pt>
    <dgm:pt modelId="{7FD12074-940A-4E28-9D4C-8C7C39EB7ECD}" type="sibTrans" cxnId="{5164155C-5A91-4198-A8EF-8B163F19859B}">
      <dgm:prSet/>
      <dgm:spPr/>
      <dgm:t>
        <a:bodyPr/>
        <a:lstStyle/>
        <a:p>
          <a:endParaRPr lang="en-US"/>
        </a:p>
      </dgm:t>
    </dgm:pt>
    <dgm:pt modelId="{8D963A28-8A1B-4A24-8A16-D5D039C8B056}">
      <dgm:prSet/>
      <dgm:spPr/>
      <dgm:t>
        <a:bodyPr/>
        <a:lstStyle/>
        <a:p>
          <a:pPr>
            <a:defRPr b="1"/>
          </a:pPr>
          <a:r>
            <a:rPr lang="es-CR"/>
            <a:t>Se cuenta con un repositorio propio con material producido en la EECR y también, con textos y documentos importantes para el proceso formativo de las personas estudiantes de la Escuela. </a:t>
          </a:r>
          <a:endParaRPr lang="en-US"/>
        </a:p>
      </dgm:t>
    </dgm:pt>
    <dgm:pt modelId="{07CF437E-4824-47F3-9807-4F7257AC1384}" type="parTrans" cxnId="{E7876DA7-59F0-416F-8D04-2B7267488828}">
      <dgm:prSet/>
      <dgm:spPr/>
      <dgm:t>
        <a:bodyPr/>
        <a:lstStyle/>
        <a:p>
          <a:endParaRPr lang="en-US"/>
        </a:p>
      </dgm:t>
    </dgm:pt>
    <dgm:pt modelId="{9BC3C04C-BAC1-4FE3-A3E8-82B5AD8BF18B}" type="sibTrans" cxnId="{E7876DA7-59F0-416F-8D04-2B7267488828}">
      <dgm:prSet/>
      <dgm:spPr/>
      <dgm:t>
        <a:bodyPr/>
        <a:lstStyle/>
        <a:p>
          <a:endParaRPr lang="en-US"/>
        </a:p>
      </dgm:t>
    </dgm:pt>
    <dgm:pt modelId="{0056A328-34EF-4F14-9227-AEECF2A878E6}" type="pres">
      <dgm:prSet presAssocID="{F5C1C9A4-5319-4DA2-A89C-E9C47ED945CC}" presName="root" presStyleCnt="0">
        <dgm:presLayoutVars>
          <dgm:dir/>
          <dgm:resizeHandles val="exact"/>
        </dgm:presLayoutVars>
      </dgm:prSet>
      <dgm:spPr/>
    </dgm:pt>
    <dgm:pt modelId="{F1DC1EB7-FA20-4BAE-8AE7-46FEE416712F}" type="pres">
      <dgm:prSet presAssocID="{C880C581-8A70-4465-AB9E-45A9E7DB5235}" presName="compNode" presStyleCnt="0"/>
      <dgm:spPr/>
    </dgm:pt>
    <dgm:pt modelId="{7CEF4F99-6A5F-46F0-B4C0-557A7799E77A}" type="pres">
      <dgm:prSet presAssocID="{C880C581-8A70-4465-AB9E-45A9E7DB52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iódico"/>
        </a:ext>
      </dgm:extLst>
    </dgm:pt>
    <dgm:pt modelId="{E8C91101-765D-446F-B963-067329BF1E4E}" type="pres">
      <dgm:prSet presAssocID="{C880C581-8A70-4465-AB9E-45A9E7DB5235}" presName="iconSpace" presStyleCnt="0"/>
      <dgm:spPr/>
    </dgm:pt>
    <dgm:pt modelId="{CD35D67F-96E0-4D4E-A5DD-9A83345AEE9C}" type="pres">
      <dgm:prSet presAssocID="{C880C581-8A70-4465-AB9E-45A9E7DB5235}" presName="parTx" presStyleLbl="revTx" presStyleIdx="0" presStyleCnt="6">
        <dgm:presLayoutVars>
          <dgm:chMax val="0"/>
          <dgm:chPref val="0"/>
        </dgm:presLayoutVars>
      </dgm:prSet>
      <dgm:spPr/>
    </dgm:pt>
    <dgm:pt modelId="{BF93ADF3-A7B2-404D-AC4D-50C0EF91B768}" type="pres">
      <dgm:prSet presAssocID="{C880C581-8A70-4465-AB9E-45A9E7DB5235}" presName="txSpace" presStyleCnt="0"/>
      <dgm:spPr/>
    </dgm:pt>
    <dgm:pt modelId="{9A193123-60CF-444D-A326-2F70387EB2C8}" type="pres">
      <dgm:prSet presAssocID="{C880C581-8A70-4465-AB9E-45A9E7DB5235}" presName="desTx" presStyleLbl="revTx" presStyleIdx="1" presStyleCnt="6">
        <dgm:presLayoutVars/>
      </dgm:prSet>
      <dgm:spPr/>
    </dgm:pt>
    <dgm:pt modelId="{7406358A-A7BB-4AC9-9563-44BF454293FE}" type="pres">
      <dgm:prSet presAssocID="{61C273CD-B6F3-4505-8E73-35508D17FF6F}" presName="sibTrans" presStyleCnt="0"/>
      <dgm:spPr/>
    </dgm:pt>
    <dgm:pt modelId="{F8435556-CE5A-4162-B9BD-1938A62269E7}" type="pres">
      <dgm:prSet presAssocID="{A7DA9881-4B77-4062-B869-1BC8E546E45B}" presName="compNode" presStyleCnt="0"/>
      <dgm:spPr/>
    </dgm:pt>
    <dgm:pt modelId="{B826F274-A2C5-42C8-A97E-60D38923514A}" type="pres">
      <dgm:prSet presAssocID="{A7DA9881-4B77-4062-B869-1BC8E546E4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13AD06-7D4E-4F3E-AE4F-B13F491CD9EB}" type="pres">
      <dgm:prSet presAssocID="{A7DA9881-4B77-4062-B869-1BC8E546E45B}" presName="iconSpace" presStyleCnt="0"/>
      <dgm:spPr/>
    </dgm:pt>
    <dgm:pt modelId="{1DCC3F43-55F9-4A39-8144-A5D5C27ED735}" type="pres">
      <dgm:prSet presAssocID="{A7DA9881-4B77-4062-B869-1BC8E546E45B}" presName="parTx" presStyleLbl="revTx" presStyleIdx="2" presStyleCnt="6">
        <dgm:presLayoutVars>
          <dgm:chMax val="0"/>
          <dgm:chPref val="0"/>
        </dgm:presLayoutVars>
      </dgm:prSet>
      <dgm:spPr/>
    </dgm:pt>
    <dgm:pt modelId="{2611FD4E-DEBE-4D46-8E4B-40A938DA83BF}" type="pres">
      <dgm:prSet presAssocID="{A7DA9881-4B77-4062-B869-1BC8E546E45B}" presName="txSpace" presStyleCnt="0"/>
      <dgm:spPr/>
    </dgm:pt>
    <dgm:pt modelId="{13690084-8413-4BBA-8F6E-FAE9C5C607E1}" type="pres">
      <dgm:prSet presAssocID="{A7DA9881-4B77-4062-B869-1BC8E546E45B}" presName="desTx" presStyleLbl="revTx" presStyleIdx="3" presStyleCnt="6">
        <dgm:presLayoutVars/>
      </dgm:prSet>
      <dgm:spPr/>
    </dgm:pt>
    <dgm:pt modelId="{78F36962-3A24-45C2-B7D4-390C88EE3D2B}" type="pres">
      <dgm:prSet presAssocID="{7FD12074-940A-4E28-9D4C-8C7C39EB7ECD}" presName="sibTrans" presStyleCnt="0"/>
      <dgm:spPr/>
    </dgm:pt>
    <dgm:pt modelId="{5605118C-1AB2-4E63-BAC0-B51EBC408167}" type="pres">
      <dgm:prSet presAssocID="{8D963A28-8A1B-4A24-8A16-D5D039C8B056}" presName="compNode" presStyleCnt="0"/>
      <dgm:spPr/>
    </dgm:pt>
    <dgm:pt modelId="{A506A575-EDFB-41AB-8144-CA800D92504C}" type="pres">
      <dgm:prSet presAssocID="{8D963A28-8A1B-4A24-8A16-D5D039C8B0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bros"/>
        </a:ext>
      </dgm:extLst>
    </dgm:pt>
    <dgm:pt modelId="{8C44252B-45C8-4EE0-B783-BF07760FB06F}" type="pres">
      <dgm:prSet presAssocID="{8D963A28-8A1B-4A24-8A16-D5D039C8B056}" presName="iconSpace" presStyleCnt="0"/>
      <dgm:spPr/>
    </dgm:pt>
    <dgm:pt modelId="{F6E56A58-EB84-45E4-AB02-53A8D31EA084}" type="pres">
      <dgm:prSet presAssocID="{8D963A28-8A1B-4A24-8A16-D5D039C8B056}" presName="parTx" presStyleLbl="revTx" presStyleIdx="4" presStyleCnt="6">
        <dgm:presLayoutVars>
          <dgm:chMax val="0"/>
          <dgm:chPref val="0"/>
        </dgm:presLayoutVars>
      </dgm:prSet>
      <dgm:spPr/>
    </dgm:pt>
    <dgm:pt modelId="{9CEE72A8-5477-4B9C-BD12-8D0660D5DB9D}" type="pres">
      <dgm:prSet presAssocID="{8D963A28-8A1B-4A24-8A16-D5D039C8B056}" presName="txSpace" presStyleCnt="0"/>
      <dgm:spPr/>
    </dgm:pt>
    <dgm:pt modelId="{4D1533D1-E798-4A3B-8B3E-8FEFC8549546}" type="pres">
      <dgm:prSet presAssocID="{8D963A28-8A1B-4A24-8A16-D5D039C8B056}" presName="desTx" presStyleLbl="revTx" presStyleIdx="5" presStyleCnt="6">
        <dgm:presLayoutVars/>
      </dgm:prSet>
      <dgm:spPr/>
    </dgm:pt>
  </dgm:ptLst>
  <dgm:cxnLst>
    <dgm:cxn modelId="{5164155C-5A91-4198-A8EF-8B163F19859B}" srcId="{F5C1C9A4-5319-4DA2-A89C-E9C47ED945CC}" destId="{A7DA9881-4B77-4062-B869-1BC8E546E45B}" srcOrd="1" destOrd="0" parTransId="{993D2CA8-F86E-4471-B79D-3DD35BB84C4E}" sibTransId="{7FD12074-940A-4E28-9D4C-8C7C39EB7ECD}"/>
    <dgm:cxn modelId="{C79C7F74-0EB9-4C2E-9B0C-CCF5A8E44779}" type="presOf" srcId="{F5C1C9A4-5319-4DA2-A89C-E9C47ED945CC}" destId="{0056A328-34EF-4F14-9227-AEECF2A878E6}" srcOrd="0" destOrd="0" presId="urn:microsoft.com/office/officeart/2018/2/layout/IconLabelDescriptionList"/>
    <dgm:cxn modelId="{D8741F82-725A-476B-BF82-45E77FE9E951}" type="presOf" srcId="{C880C581-8A70-4465-AB9E-45A9E7DB5235}" destId="{CD35D67F-96E0-4D4E-A5DD-9A83345AEE9C}" srcOrd="0" destOrd="0" presId="urn:microsoft.com/office/officeart/2018/2/layout/IconLabelDescriptionList"/>
    <dgm:cxn modelId="{EDA78E8A-CD69-4527-9CCC-5217AF658F63}" srcId="{C880C581-8A70-4465-AB9E-45A9E7DB5235}" destId="{E25A77C5-6E8D-4584-AFDF-322CB9CB00C0}" srcOrd="0" destOrd="0" parTransId="{B52AEA58-C98B-4C05-8144-8D42943139A6}" sibTransId="{F7A1C46F-E580-4FBF-8986-0611C449DDA8}"/>
    <dgm:cxn modelId="{3279A58A-9061-4C0C-8263-046E05FAD33F}" type="presOf" srcId="{A7DA9881-4B77-4062-B869-1BC8E546E45B}" destId="{1DCC3F43-55F9-4A39-8144-A5D5C27ED735}" srcOrd="0" destOrd="0" presId="urn:microsoft.com/office/officeart/2018/2/layout/IconLabelDescriptionList"/>
    <dgm:cxn modelId="{24C6619F-68DC-4F85-BD16-C2F8A820E1A4}" type="presOf" srcId="{8D963A28-8A1B-4A24-8A16-D5D039C8B056}" destId="{F6E56A58-EB84-45E4-AB02-53A8D31EA084}" srcOrd="0" destOrd="0" presId="urn:microsoft.com/office/officeart/2018/2/layout/IconLabelDescriptionList"/>
    <dgm:cxn modelId="{E7876DA7-59F0-416F-8D04-2B7267488828}" srcId="{F5C1C9A4-5319-4DA2-A89C-E9C47ED945CC}" destId="{8D963A28-8A1B-4A24-8A16-D5D039C8B056}" srcOrd="2" destOrd="0" parTransId="{07CF437E-4824-47F3-9807-4F7257AC1384}" sibTransId="{9BC3C04C-BAC1-4FE3-A3E8-82B5AD8BF18B}"/>
    <dgm:cxn modelId="{CCC617DB-A278-41C2-986C-5FCBDA731F39}" type="presOf" srcId="{E25A77C5-6E8D-4584-AFDF-322CB9CB00C0}" destId="{9A193123-60CF-444D-A326-2F70387EB2C8}" srcOrd="0" destOrd="0" presId="urn:microsoft.com/office/officeart/2018/2/layout/IconLabelDescriptionList"/>
    <dgm:cxn modelId="{367DECE4-F117-47F7-BC19-45F2CFEAD3B6}" srcId="{F5C1C9A4-5319-4DA2-A89C-E9C47ED945CC}" destId="{C880C581-8A70-4465-AB9E-45A9E7DB5235}" srcOrd="0" destOrd="0" parTransId="{8F91C4E4-4483-4317-9CEE-918426596E2E}" sibTransId="{61C273CD-B6F3-4505-8E73-35508D17FF6F}"/>
    <dgm:cxn modelId="{BA8DC6F7-A86D-4AEF-9082-1DA79118A7DA}" type="presParOf" srcId="{0056A328-34EF-4F14-9227-AEECF2A878E6}" destId="{F1DC1EB7-FA20-4BAE-8AE7-46FEE416712F}" srcOrd="0" destOrd="0" presId="urn:microsoft.com/office/officeart/2018/2/layout/IconLabelDescriptionList"/>
    <dgm:cxn modelId="{C0495702-6EF8-4308-A46E-1EC65C1C11BD}" type="presParOf" srcId="{F1DC1EB7-FA20-4BAE-8AE7-46FEE416712F}" destId="{7CEF4F99-6A5F-46F0-B4C0-557A7799E77A}" srcOrd="0" destOrd="0" presId="urn:microsoft.com/office/officeart/2018/2/layout/IconLabelDescriptionList"/>
    <dgm:cxn modelId="{15B9CC05-F771-4183-A71E-09AE1318E494}" type="presParOf" srcId="{F1DC1EB7-FA20-4BAE-8AE7-46FEE416712F}" destId="{E8C91101-765D-446F-B963-067329BF1E4E}" srcOrd="1" destOrd="0" presId="urn:microsoft.com/office/officeart/2018/2/layout/IconLabelDescriptionList"/>
    <dgm:cxn modelId="{ABF9116F-CE02-4E56-971B-44724811168B}" type="presParOf" srcId="{F1DC1EB7-FA20-4BAE-8AE7-46FEE416712F}" destId="{CD35D67F-96E0-4D4E-A5DD-9A83345AEE9C}" srcOrd="2" destOrd="0" presId="urn:microsoft.com/office/officeart/2018/2/layout/IconLabelDescriptionList"/>
    <dgm:cxn modelId="{21F23ABA-CD67-4D5B-BC04-8A5FCF1F1162}" type="presParOf" srcId="{F1DC1EB7-FA20-4BAE-8AE7-46FEE416712F}" destId="{BF93ADF3-A7B2-404D-AC4D-50C0EF91B768}" srcOrd="3" destOrd="0" presId="urn:microsoft.com/office/officeart/2018/2/layout/IconLabelDescriptionList"/>
    <dgm:cxn modelId="{A26F020C-95E7-4BEC-9572-A4B5104CAA09}" type="presParOf" srcId="{F1DC1EB7-FA20-4BAE-8AE7-46FEE416712F}" destId="{9A193123-60CF-444D-A326-2F70387EB2C8}" srcOrd="4" destOrd="0" presId="urn:microsoft.com/office/officeart/2018/2/layout/IconLabelDescriptionList"/>
    <dgm:cxn modelId="{E1A1214C-452E-45DD-BB27-ADC016B0784C}" type="presParOf" srcId="{0056A328-34EF-4F14-9227-AEECF2A878E6}" destId="{7406358A-A7BB-4AC9-9563-44BF454293FE}" srcOrd="1" destOrd="0" presId="urn:microsoft.com/office/officeart/2018/2/layout/IconLabelDescriptionList"/>
    <dgm:cxn modelId="{F0F1C792-4FDD-4740-80A6-47FFC418AD43}" type="presParOf" srcId="{0056A328-34EF-4F14-9227-AEECF2A878E6}" destId="{F8435556-CE5A-4162-B9BD-1938A62269E7}" srcOrd="2" destOrd="0" presId="urn:microsoft.com/office/officeart/2018/2/layout/IconLabelDescriptionList"/>
    <dgm:cxn modelId="{D917BB86-7501-4989-850D-6829B4677F17}" type="presParOf" srcId="{F8435556-CE5A-4162-B9BD-1938A62269E7}" destId="{B826F274-A2C5-42C8-A97E-60D38923514A}" srcOrd="0" destOrd="0" presId="urn:microsoft.com/office/officeart/2018/2/layout/IconLabelDescriptionList"/>
    <dgm:cxn modelId="{31AC55B3-C25A-41F3-90FB-C16339061CD0}" type="presParOf" srcId="{F8435556-CE5A-4162-B9BD-1938A62269E7}" destId="{C813AD06-7D4E-4F3E-AE4F-B13F491CD9EB}" srcOrd="1" destOrd="0" presId="urn:microsoft.com/office/officeart/2018/2/layout/IconLabelDescriptionList"/>
    <dgm:cxn modelId="{548CB5B6-B714-42C7-86FD-5FF70BA7D994}" type="presParOf" srcId="{F8435556-CE5A-4162-B9BD-1938A62269E7}" destId="{1DCC3F43-55F9-4A39-8144-A5D5C27ED735}" srcOrd="2" destOrd="0" presId="urn:microsoft.com/office/officeart/2018/2/layout/IconLabelDescriptionList"/>
    <dgm:cxn modelId="{3ED7456E-9645-4D2B-9F61-4AA1EEACCE81}" type="presParOf" srcId="{F8435556-CE5A-4162-B9BD-1938A62269E7}" destId="{2611FD4E-DEBE-4D46-8E4B-40A938DA83BF}" srcOrd="3" destOrd="0" presId="urn:microsoft.com/office/officeart/2018/2/layout/IconLabelDescriptionList"/>
    <dgm:cxn modelId="{3C111D52-B404-4DF8-A0B1-E351EE2133A8}" type="presParOf" srcId="{F8435556-CE5A-4162-B9BD-1938A62269E7}" destId="{13690084-8413-4BBA-8F6E-FAE9C5C607E1}" srcOrd="4" destOrd="0" presId="urn:microsoft.com/office/officeart/2018/2/layout/IconLabelDescriptionList"/>
    <dgm:cxn modelId="{4DADAB7F-32AE-48D8-9FBE-64DA33416814}" type="presParOf" srcId="{0056A328-34EF-4F14-9227-AEECF2A878E6}" destId="{78F36962-3A24-45C2-B7D4-390C88EE3D2B}" srcOrd="3" destOrd="0" presId="urn:microsoft.com/office/officeart/2018/2/layout/IconLabelDescriptionList"/>
    <dgm:cxn modelId="{B3857C4D-31B9-40B4-860D-30166886A596}" type="presParOf" srcId="{0056A328-34EF-4F14-9227-AEECF2A878E6}" destId="{5605118C-1AB2-4E63-BAC0-B51EBC408167}" srcOrd="4" destOrd="0" presId="urn:microsoft.com/office/officeart/2018/2/layout/IconLabelDescriptionList"/>
    <dgm:cxn modelId="{B304D8C9-1D3D-4C3A-9752-F982304F8F54}" type="presParOf" srcId="{5605118C-1AB2-4E63-BAC0-B51EBC408167}" destId="{A506A575-EDFB-41AB-8144-CA800D92504C}" srcOrd="0" destOrd="0" presId="urn:microsoft.com/office/officeart/2018/2/layout/IconLabelDescriptionList"/>
    <dgm:cxn modelId="{E6BA691C-3035-4D6C-B2C7-6A5C3ABB92C2}" type="presParOf" srcId="{5605118C-1AB2-4E63-BAC0-B51EBC408167}" destId="{8C44252B-45C8-4EE0-B783-BF07760FB06F}" srcOrd="1" destOrd="0" presId="urn:microsoft.com/office/officeart/2018/2/layout/IconLabelDescriptionList"/>
    <dgm:cxn modelId="{945BFB83-2BDC-47B0-9DA2-E333D61DC70E}" type="presParOf" srcId="{5605118C-1AB2-4E63-BAC0-B51EBC408167}" destId="{F6E56A58-EB84-45E4-AB02-53A8D31EA084}" srcOrd="2" destOrd="0" presId="urn:microsoft.com/office/officeart/2018/2/layout/IconLabelDescriptionList"/>
    <dgm:cxn modelId="{2A700EA6-981A-4408-A67C-BF979F24A3EE}" type="presParOf" srcId="{5605118C-1AB2-4E63-BAC0-B51EBC408167}" destId="{9CEE72A8-5477-4B9C-BD12-8D0660D5DB9D}" srcOrd="3" destOrd="0" presId="urn:microsoft.com/office/officeart/2018/2/layout/IconLabelDescriptionList"/>
    <dgm:cxn modelId="{45C2A04C-D8BE-499C-ADC2-EF5106D9AA41}" type="presParOf" srcId="{5605118C-1AB2-4E63-BAC0-B51EBC408167}" destId="{4D1533D1-E798-4A3B-8B3E-8FEFC854954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0F941-8C44-433B-906C-EBABA7898524}"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457D6670-56F9-40EF-ADBC-2DED7CE2068C}">
      <dgm:prSet/>
      <dgm:spPr/>
      <dgm:t>
        <a:bodyPr/>
        <a:lstStyle/>
        <a:p>
          <a:pPr>
            <a:lnSpc>
              <a:spcPct val="100000"/>
            </a:lnSpc>
            <a:defRPr b="1"/>
          </a:pPr>
          <a:r>
            <a:rPr lang="es-CR" dirty="0"/>
            <a:t>Entre el 2021 y el 2023 se han desarrollado y participado en 121 actividades académicas de difusión y reflexión: 32 actividades en 2021, 36 en el 2022 y 53 en el 2023. En lo que va del 2024 se han realizado 18 actividades.</a:t>
          </a:r>
          <a:endParaRPr lang="en-US" dirty="0"/>
        </a:p>
      </dgm:t>
    </dgm:pt>
    <dgm:pt modelId="{F38C4DFE-64E5-4293-8E4D-28D7F78DB08C}" type="parTrans" cxnId="{A3839263-67EA-4815-991A-C8E9F4F4EA94}">
      <dgm:prSet/>
      <dgm:spPr/>
      <dgm:t>
        <a:bodyPr/>
        <a:lstStyle/>
        <a:p>
          <a:endParaRPr lang="en-US"/>
        </a:p>
      </dgm:t>
    </dgm:pt>
    <dgm:pt modelId="{502BC02B-2C47-4D24-B29E-72A3F010B534}" type="sibTrans" cxnId="{A3839263-67EA-4815-991A-C8E9F4F4EA94}">
      <dgm:prSet/>
      <dgm:spPr/>
      <dgm:t>
        <a:bodyPr/>
        <a:lstStyle/>
        <a:p>
          <a:endParaRPr lang="en-US"/>
        </a:p>
      </dgm:t>
    </dgm:pt>
    <dgm:pt modelId="{C6D4F53F-C656-4DF9-AAFE-B7F9E5A9CEA8}">
      <dgm:prSet/>
      <dgm:spPr/>
      <dgm:t>
        <a:bodyPr/>
        <a:lstStyle/>
        <a:p>
          <a:pPr>
            <a:lnSpc>
              <a:spcPct val="100000"/>
            </a:lnSpc>
            <a:defRPr b="1"/>
          </a:pPr>
          <a:r>
            <a:rPr lang="es-CR"/>
            <a:t>Al 2022: 60 vídeos de producción propia en el canal de YouTube; en el 2023, 8 vídeos más; en el 2024 se agregan 2 vídeos y 2 producciones audiovisuales para redes sociales.</a:t>
          </a:r>
          <a:endParaRPr lang="en-US"/>
        </a:p>
      </dgm:t>
    </dgm:pt>
    <dgm:pt modelId="{14C22DF5-9822-4541-AED2-620314013322}" type="parTrans" cxnId="{EFC94F07-B37C-4776-983E-021853700840}">
      <dgm:prSet/>
      <dgm:spPr/>
      <dgm:t>
        <a:bodyPr/>
        <a:lstStyle/>
        <a:p>
          <a:endParaRPr lang="en-US"/>
        </a:p>
      </dgm:t>
    </dgm:pt>
    <dgm:pt modelId="{EF4F8A1E-1F3D-4D80-8F16-FABE14B892DD}" type="sibTrans" cxnId="{EFC94F07-B37C-4776-983E-021853700840}">
      <dgm:prSet/>
      <dgm:spPr/>
      <dgm:t>
        <a:bodyPr/>
        <a:lstStyle/>
        <a:p>
          <a:endParaRPr lang="en-US"/>
        </a:p>
      </dgm:t>
    </dgm:pt>
    <dgm:pt modelId="{A21CBF7F-2C5E-4D85-B9C5-CB0ECBF8F8B4}">
      <dgm:prSet/>
      <dgm:spPr/>
      <dgm:t>
        <a:bodyPr/>
        <a:lstStyle/>
        <a:p>
          <a:pPr>
            <a:lnSpc>
              <a:spcPct val="100000"/>
            </a:lnSpc>
            <a:defRPr b="1"/>
          </a:pPr>
          <a:r>
            <a:rPr lang="es-CR"/>
            <a:t>Entre el año 2021 y el 2024, se impartieron 5 cursos de educación permanente. </a:t>
          </a:r>
          <a:endParaRPr lang="en-US"/>
        </a:p>
      </dgm:t>
    </dgm:pt>
    <dgm:pt modelId="{B490D308-3AD9-41E0-AAA9-00B0EAAE4F00}" type="parTrans" cxnId="{BBF0B054-1412-4B6A-8195-2DE5990E39D3}">
      <dgm:prSet/>
      <dgm:spPr/>
      <dgm:t>
        <a:bodyPr/>
        <a:lstStyle/>
        <a:p>
          <a:endParaRPr lang="en-US"/>
        </a:p>
      </dgm:t>
    </dgm:pt>
    <dgm:pt modelId="{524D8BD1-9332-4B80-8DA4-8C21BDA2E7B4}" type="sibTrans" cxnId="{BBF0B054-1412-4B6A-8195-2DE5990E39D3}">
      <dgm:prSet/>
      <dgm:spPr/>
      <dgm:t>
        <a:bodyPr/>
        <a:lstStyle/>
        <a:p>
          <a:endParaRPr lang="en-US"/>
        </a:p>
      </dgm:t>
    </dgm:pt>
    <dgm:pt modelId="{7D1676C3-2247-4721-A23A-89393D829BFC}" type="pres">
      <dgm:prSet presAssocID="{CC80F941-8C44-433B-906C-EBABA7898524}" presName="root" presStyleCnt="0">
        <dgm:presLayoutVars>
          <dgm:dir/>
          <dgm:resizeHandles val="exact"/>
        </dgm:presLayoutVars>
      </dgm:prSet>
      <dgm:spPr/>
    </dgm:pt>
    <dgm:pt modelId="{B8E25D0C-3E7D-4404-A229-3F96123DA0F5}" type="pres">
      <dgm:prSet presAssocID="{457D6670-56F9-40EF-ADBC-2DED7CE2068C}" presName="compNode" presStyleCnt="0"/>
      <dgm:spPr/>
    </dgm:pt>
    <dgm:pt modelId="{005F2271-59EE-44EB-9569-0F220399A350}" type="pres">
      <dgm:prSet presAssocID="{457D6670-56F9-40EF-ADBC-2DED7CE206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ula de clases"/>
        </a:ext>
      </dgm:extLst>
    </dgm:pt>
    <dgm:pt modelId="{EEE9A5E8-7014-4681-B2FE-1A004C46077A}" type="pres">
      <dgm:prSet presAssocID="{457D6670-56F9-40EF-ADBC-2DED7CE2068C}" presName="iconSpace" presStyleCnt="0"/>
      <dgm:spPr/>
    </dgm:pt>
    <dgm:pt modelId="{A66F0E01-20E4-4BFA-B47C-E79FC309BFD4}" type="pres">
      <dgm:prSet presAssocID="{457D6670-56F9-40EF-ADBC-2DED7CE2068C}" presName="parTx" presStyleLbl="revTx" presStyleIdx="0" presStyleCnt="6">
        <dgm:presLayoutVars>
          <dgm:chMax val="0"/>
          <dgm:chPref val="0"/>
        </dgm:presLayoutVars>
      </dgm:prSet>
      <dgm:spPr/>
    </dgm:pt>
    <dgm:pt modelId="{6C40CED2-2350-4C2E-AC02-B0792CD636DC}" type="pres">
      <dgm:prSet presAssocID="{457D6670-56F9-40EF-ADBC-2DED7CE2068C}" presName="txSpace" presStyleCnt="0"/>
      <dgm:spPr/>
    </dgm:pt>
    <dgm:pt modelId="{989475E1-13BC-4862-945A-6B5B38614585}" type="pres">
      <dgm:prSet presAssocID="{457D6670-56F9-40EF-ADBC-2DED7CE2068C}" presName="desTx" presStyleLbl="revTx" presStyleIdx="1" presStyleCnt="6">
        <dgm:presLayoutVars/>
      </dgm:prSet>
      <dgm:spPr/>
    </dgm:pt>
    <dgm:pt modelId="{F45288F6-A788-475A-B8FA-166D60E73364}" type="pres">
      <dgm:prSet presAssocID="{502BC02B-2C47-4D24-B29E-72A3F010B534}" presName="sibTrans" presStyleCnt="0"/>
      <dgm:spPr/>
    </dgm:pt>
    <dgm:pt modelId="{B63D07F8-5C16-4761-8004-60EC1A8F4F9C}" type="pres">
      <dgm:prSet presAssocID="{C6D4F53F-C656-4DF9-AAFE-B7F9E5A9CEA8}" presName="compNode" presStyleCnt="0"/>
      <dgm:spPr/>
    </dgm:pt>
    <dgm:pt modelId="{84E3CC82-563C-48E2-A711-96AA0BFFA06B}" type="pres">
      <dgm:prSet presAssocID="{C6D4F53F-C656-4DF9-AAFE-B7F9E5A9CE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0CEADD23-0BBB-48CC-911B-648A9DBD4941}" type="pres">
      <dgm:prSet presAssocID="{C6D4F53F-C656-4DF9-AAFE-B7F9E5A9CEA8}" presName="iconSpace" presStyleCnt="0"/>
      <dgm:spPr/>
    </dgm:pt>
    <dgm:pt modelId="{9B10D7B0-4C53-4F84-B28F-65F27774A8AC}" type="pres">
      <dgm:prSet presAssocID="{C6D4F53F-C656-4DF9-AAFE-B7F9E5A9CEA8}" presName="parTx" presStyleLbl="revTx" presStyleIdx="2" presStyleCnt="6">
        <dgm:presLayoutVars>
          <dgm:chMax val="0"/>
          <dgm:chPref val="0"/>
        </dgm:presLayoutVars>
      </dgm:prSet>
      <dgm:spPr/>
    </dgm:pt>
    <dgm:pt modelId="{825BBD14-AAAE-4FF7-8447-D056C53F80A5}" type="pres">
      <dgm:prSet presAssocID="{C6D4F53F-C656-4DF9-AAFE-B7F9E5A9CEA8}" presName="txSpace" presStyleCnt="0"/>
      <dgm:spPr/>
    </dgm:pt>
    <dgm:pt modelId="{B12181C7-0FF2-40B6-B8AA-2AB3C907E8D7}" type="pres">
      <dgm:prSet presAssocID="{C6D4F53F-C656-4DF9-AAFE-B7F9E5A9CEA8}" presName="desTx" presStyleLbl="revTx" presStyleIdx="3" presStyleCnt="6">
        <dgm:presLayoutVars/>
      </dgm:prSet>
      <dgm:spPr/>
    </dgm:pt>
    <dgm:pt modelId="{3CE670A1-F296-4841-9F14-AC171915B4DB}" type="pres">
      <dgm:prSet presAssocID="{EF4F8A1E-1F3D-4D80-8F16-FABE14B892DD}" presName="sibTrans" presStyleCnt="0"/>
      <dgm:spPr/>
    </dgm:pt>
    <dgm:pt modelId="{082DD989-0FB7-4EC6-BE58-599110BB6165}" type="pres">
      <dgm:prSet presAssocID="{A21CBF7F-2C5E-4D85-B9C5-CB0ECBF8F8B4}" presName="compNode" presStyleCnt="0"/>
      <dgm:spPr/>
    </dgm:pt>
    <dgm:pt modelId="{07D03CFC-3D7B-45BA-8A4E-F5C2D5E10CC3}" type="pres">
      <dgm:prSet presAssocID="{A21CBF7F-2C5E-4D85-B9C5-CB0ECBF8F8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15AEBA10-8CEA-44CB-97F8-BD02AA7E401F}" type="pres">
      <dgm:prSet presAssocID="{A21CBF7F-2C5E-4D85-B9C5-CB0ECBF8F8B4}" presName="iconSpace" presStyleCnt="0"/>
      <dgm:spPr/>
    </dgm:pt>
    <dgm:pt modelId="{7344436F-D76B-47D8-A427-452043A3F6BE}" type="pres">
      <dgm:prSet presAssocID="{A21CBF7F-2C5E-4D85-B9C5-CB0ECBF8F8B4}" presName="parTx" presStyleLbl="revTx" presStyleIdx="4" presStyleCnt="6">
        <dgm:presLayoutVars>
          <dgm:chMax val="0"/>
          <dgm:chPref val="0"/>
        </dgm:presLayoutVars>
      </dgm:prSet>
      <dgm:spPr/>
    </dgm:pt>
    <dgm:pt modelId="{2F8E1A42-C6D9-4E8E-8968-57B06D871400}" type="pres">
      <dgm:prSet presAssocID="{A21CBF7F-2C5E-4D85-B9C5-CB0ECBF8F8B4}" presName="txSpace" presStyleCnt="0"/>
      <dgm:spPr/>
    </dgm:pt>
    <dgm:pt modelId="{3EC3818C-E63B-41F4-9A62-EFAF192270A5}" type="pres">
      <dgm:prSet presAssocID="{A21CBF7F-2C5E-4D85-B9C5-CB0ECBF8F8B4}" presName="desTx" presStyleLbl="revTx" presStyleIdx="5" presStyleCnt="6">
        <dgm:presLayoutVars/>
      </dgm:prSet>
      <dgm:spPr/>
    </dgm:pt>
  </dgm:ptLst>
  <dgm:cxnLst>
    <dgm:cxn modelId="{EFC94F07-B37C-4776-983E-021853700840}" srcId="{CC80F941-8C44-433B-906C-EBABA7898524}" destId="{C6D4F53F-C656-4DF9-AAFE-B7F9E5A9CEA8}" srcOrd="1" destOrd="0" parTransId="{14C22DF5-9822-4541-AED2-620314013322}" sibTransId="{EF4F8A1E-1F3D-4D80-8F16-FABE14B892DD}"/>
    <dgm:cxn modelId="{FA2C1311-6A97-47C6-9836-8B1C7B181FDD}" type="presOf" srcId="{457D6670-56F9-40EF-ADBC-2DED7CE2068C}" destId="{A66F0E01-20E4-4BFA-B47C-E79FC309BFD4}" srcOrd="0" destOrd="0" presId="urn:microsoft.com/office/officeart/2018/2/layout/IconLabelDescriptionList"/>
    <dgm:cxn modelId="{A3839263-67EA-4815-991A-C8E9F4F4EA94}" srcId="{CC80F941-8C44-433B-906C-EBABA7898524}" destId="{457D6670-56F9-40EF-ADBC-2DED7CE2068C}" srcOrd="0" destOrd="0" parTransId="{F38C4DFE-64E5-4293-8E4D-28D7F78DB08C}" sibTransId="{502BC02B-2C47-4D24-B29E-72A3F010B534}"/>
    <dgm:cxn modelId="{30199E48-5F29-46A3-B5E6-1119533C78DD}" type="presOf" srcId="{A21CBF7F-2C5E-4D85-B9C5-CB0ECBF8F8B4}" destId="{7344436F-D76B-47D8-A427-452043A3F6BE}" srcOrd="0" destOrd="0" presId="urn:microsoft.com/office/officeart/2018/2/layout/IconLabelDescriptionList"/>
    <dgm:cxn modelId="{718F094B-A565-4229-A8B5-E34DEC1D0969}" type="presOf" srcId="{CC80F941-8C44-433B-906C-EBABA7898524}" destId="{7D1676C3-2247-4721-A23A-89393D829BFC}" srcOrd="0" destOrd="0" presId="urn:microsoft.com/office/officeart/2018/2/layout/IconLabelDescriptionList"/>
    <dgm:cxn modelId="{BBF0B054-1412-4B6A-8195-2DE5990E39D3}" srcId="{CC80F941-8C44-433B-906C-EBABA7898524}" destId="{A21CBF7F-2C5E-4D85-B9C5-CB0ECBF8F8B4}" srcOrd="2" destOrd="0" parTransId="{B490D308-3AD9-41E0-AAA9-00B0EAAE4F00}" sibTransId="{524D8BD1-9332-4B80-8DA4-8C21BDA2E7B4}"/>
    <dgm:cxn modelId="{2AAC7CAF-664D-47A8-A882-26CA57DDDC73}" type="presOf" srcId="{C6D4F53F-C656-4DF9-AAFE-B7F9E5A9CEA8}" destId="{9B10D7B0-4C53-4F84-B28F-65F27774A8AC}" srcOrd="0" destOrd="0" presId="urn:microsoft.com/office/officeart/2018/2/layout/IconLabelDescriptionList"/>
    <dgm:cxn modelId="{D8FC08FE-B9E2-494E-B17B-2D329987A19B}" type="presParOf" srcId="{7D1676C3-2247-4721-A23A-89393D829BFC}" destId="{B8E25D0C-3E7D-4404-A229-3F96123DA0F5}" srcOrd="0" destOrd="0" presId="urn:microsoft.com/office/officeart/2018/2/layout/IconLabelDescriptionList"/>
    <dgm:cxn modelId="{F4B1D09B-F11A-4B63-9ECD-467AD9C50B48}" type="presParOf" srcId="{B8E25D0C-3E7D-4404-A229-3F96123DA0F5}" destId="{005F2271-59EE-44EB-9569-0F220399A350}" srcOrd="0" destOrd="0" presId="urn:microsoft.com/office/officeart/2018/2/layout/IconLabelDescriptionList"/>
    <dgm:cxn modelId="{A081739B-728B-4574-BFAD-4BA9241A9F19}" type="presParOf" srcId="{B8E25D0C-3E7D-4404-A229-3F96123DA0F5}" destId="{EEE9A5E8-7014-4681-B2FE-1A004C46077A}" srcOrd="1" destOrd="0" presId="urn:microsoft.com/office/officeart/2018/2/layout/IconLabelDescriptionList"/>
    <dgm:cxn modelId="{3E3E962A-16E8-4D2C-B3DF-792A8FD89460}" type="presParOf" srcId="{B8E25D0C-3E7D-4404-A229-3F96123DA0F5}" destId="{A66F0E01-20E4-4BFA-B47C-E79FC309BFD4}" srcOrd="2" destOrd="0" presId="urn:microsoft.com/office/officeart/2018/2/layout/IconLabelDescriptionList"/>
    <dgm:cxn modelId="{40F25DE0-098D-4A93-999C-B400CD4167F0}" type="presParOf" srcId="{B8E25D0C-3E7D-4404-A229-3F96123DA0F5}" destId="{6C40CED2-2350-4C2E-AC02-B0792CD636DC}" srcOrd="3" destOrd="0" presId="urn:microsoft.com/office/officeart/2018/2/layout/IconLabelDescriptionList"/>
    <dgm:cxn modelId="{046E55AC-59DB-40F3-B649-AE8BDD6CEC95}" type="presParOf" srcId="{B8E25D0C-3E7D-4404-A229-3F96123DA0F5}" destId="{989475E1-13BC-4862-945A-6B5B38614585}" srcOrd="4" destOrd="0" presId="urn:microsoft.com/office/officeart/2018/2/layout/IconLabelDescriptionList"/>
    <dgm:cxn modelId="{4AE3BA17-8318-4405-88E7-3593DA13C5D9}" type="presParOf" srcId="{7D1676C3-2247-4721-A23A-89393D829BFC}" destId="{F45288F6-A788-475A-B8FA-166D60E73364}" srcOrd="1" destOrd="0" presId="urn:microsoft.com/office/officeart/2018/2/layout/IconLabelDescriptionList"/>
    <dgm:cxn modelId="{0057FACA-34B2-457D-B335-84AF254819B5}" type="presParOf" srcId="{7D1676C3-2247-4721-A23A-89393D829BFC}" destId="{B63D07F8-5C16-4761-8004-60EC1A8F4F9C}" srcOrd="2" destOrd="0" presId="urn:microsoft.com/office/officeart/2018/2/layout/IconLabelDescriptionList"/>
    <dgm:cxn modelId="{3B69321D-AE96-4B95-A5B5-8D6C8D7FF2A8}" type="presParOf" srcId="{B63D07F8-5C16-4761-8004-60EC1A8F4F9C}" destId="{84E3CC82-563C-48E2-A711-96AA0BFFA06B}" srcOrd="0" destOrd="0" presId="urn:microsoft.com/office/officeart/2018/2/layout/IconLabelDescriptionList"/>
    <dgm:cxn modelId="{EDFB4886-4CD5-4B3B-BD54-C61A2E068897}" type="presParOf" srcId="{B63D07F8-5C16-4761-8004-60EC1A8F4F9C}" destId="{0CEADD23-0BBB-48CC-911B-648A9DBD4941}" srcOrd="1" destOrd="0" presId="urn:microsoft.com/office/officeart/2018/2/layout/IconLabelDescriptionList"/>
    <dgm:cxn modelId="{BEC85E60-F5C2-42C8-A99B-1939D0AAFE03}" type="presParOf" srcId="{B63D07F8-5C16-4761-8004-60EC1A8F4F9C}" destId="{9B10D7B0-4C53-4F84-B28F-65F27774A8AC}" srcOrd="2" destOrd="0" presId="urn:microsoft.com/office/officeart/2018/2/layout/IconLabelDescriptionList"/>
    <dgm:cxn modelId="{0FBC63EE-C6DC-426E-B285-3EB0F4122440}" type="presParOf" srcId="{B63D07F8-5C16-4761-8004-60EC1A8F4F9C}" destId="{825BBD14-AAAE-4FF7-8447-D056C53F80A5}" srcOrd="3" destOrd="0" presId="urn:microsoft.com/office/officeart/2018/2/layout/IconLabelDescriptionList"/>
    <dgm:cxn modelId="{2546970C-79CF-4B19-A1C1-B2DCB8D454EF}" type="presParOf" srcId="{B63D07F8-5C16-4761-8004-60EC1A8F4F9C}" destId="{B12181C7-0FF2-40B6-B8AA-2AB3C907E8D7}" srcOrd="4" destOrd="0" presId="urn:microsoft.com/office/officeart/2018/2/layout/IconLabelDescriptionList"/>
    <dgm:cxn modelId="{8767DA01-A1EB-4501-8174-9987F90114B8}" type="presParOf" srcId="{7D1676C3-2247-4721-A23A-89393D829BFC}" destId="{3CE670A1-F296-4841-9F14-AC171915B4DB}" srcOrd="3" destOrd="0" presId="urn:microsoft.com/office/officeart/2018/2/layout/IconLabelDescriptionList"/>
    <dgm:cxn modelId="{9A08E596-FF1E-4AC7-A7E3-AF81A0761254}" type="presParOf" srcId="{7D1676C3-2247-4721-A23A-89393D829BFC}" destId="{082DD989-0FB7-4EC6-BE58-599110BB6165}" srcOrd="4" destOrd="0" presId="urn:microsoft.com/office/officeart/2018/2/layout/IconLabelDescriptionList"/>
    <dgm:cxn modelId="{F023E930-99B1-4346-9365-562B903042C9}" type="presParOf" srcId="{082DD989-0FB7-4EC6-BE58-599110BB6165}" destId="{07D03CFC-3D7B-45BA-8A4E-F5C2D5E10CC3}" srcOrd="0" destOrd="0" presId="urn:microsoft.com/office/officeart/2018/2/layout/IconLabelDescriptionList"/>
    <dgm:cxn modelId="{65AC5074-0953-41FF-84D3-A19551F7AF46}" type="presParOf" srcId="{082DD989-0FB7-4EC6-BE58-599110BB6165}" destId="{15AEBA10-8CEA-44CB-97F8-BD02AA7E401F}" srcOrd="1" destOrd="0" presId="urn:microsoft.com/office/officeart/2018/2/layout/IconLabelDescriptionList"/>
    <dgm:cxn modelId="{01691209-FA0C-4D20-9F58-A7860380AE0A}" type="presParOf" srcId="{082DD989-0FB7-4EC6-BE58-599110BB6165}" destId="{7344436F-D76B-47D8-A427-452043A3F6BE}" srcOrd="2" destOrd="0" presId="urn:microsoft.com/office/officeart/2018/2/layout/IconLabelDescriptionList"/>
    <dgm:cxn modelId="{EAB52008-8B82-458C-B35B-2F32CD18FEDA}" type="presParOf" srcId="{082DD989-0FB7-4EC6-BE58-599110BB6165}" destId="{2F8E1A42-C6D9-4E8E-8968-57B06D871400}" srcOrd="3" destOrd="0" presId="urn:microsoft.com/office/officeart/2018/2/layout/IconLabelDescriptionList"/>
    <dgm:cxn modelId="{EAE94FF1-27B4-4C99-9F79-C808EF6ACD33}" type="presParOf" srcId="{082DD989-0FB7-4EC6-BE58-599110BB6165}" destId="{3EC3818C-E63B-41F4-9A62-EFAF192270A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C39F47-DAEB-44E7-8C80-FC16599A887A}"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B29F3107-5171-464A-BB77-C45C7304943D}">
      <dgm:prSet/>
      <dgm:spPr/>
      <dgm:t>
        <a:bodyPr/>
        <a:lstStyle/>
        <a:p>
          <a:r>
            <a:rPr lang="es-CR"/>
            <a:t>Se gestionaron desde la Escuela tres comunidades epistémicas, de las cuales dos se encuentran en una dinámica constante y productiva con la generación de eventos académicos y procesos de investigación donde sobresale la organización y diseño de la III Encuesta Nacional sobre Prácticas y Valores Religiosos. </a:t>
          </a:r>
          <a:endParaRPr lang="en-US"/>
        </a:p>
      </dgm:t>
    </dgm:pt>
    <dgm:pt modelId="{F8A7BF8E-BE93-4D91-9117-592AD2B67FB7}" type="parTrans" cxnId="{9C6A50A5-80D1-47DF-A683-A25EB8E84CCC}">
      <dgm:prSet/>
      <dgm:spPr/>
      <dgm:t>
        <a:bodyPr/>
        <a:lstStyle/>
        <a:p>
          <a:endParaRPr lang="en-US"/>
        </a:p>
      </dgm:t>
    </dgm:pt>
    <dgm:pt modelId="{3D127068-93D4-44F1-B61A-D2B7560C16C6}" type="sibTrans" cxnId="{9C6A50A5-80D1-47DF-A683-A25EB8E84CCC}">
      <dgm:prSet/>
      <dgm:spPr/>
      <dgm:t>
        <a:bodyPr/>
        <a:lstStyle/>
        <a:p>
          <a:endParaRPr lang="en-US"/>
        </a:p>
      </dgm:t>
    </dgm:pt>
    <dgm:pt modelId="{02D0381E-3FDB-4693-A399-8CD204FF8FAC}">
      <dgm:prSet/>
      <dgm:spPr/>
      <dgm:t>
        <a:bodyPr/>
        <a:lstStyle/>
        <a:p>
          <a:r>
            <a:rPr lang="es-CR"/>
            <a:t>Desde estas comunidades se generan procesos de coordinación y colaboración con instancias de la Universidad de Costa Rica y la Universidad Estatal a Distancia. Internamente en la UNA, se coordina también con el Instituto de Estudios de Población.</a:t>
          </a:r>
          <a:endParaRPr lang="en-US"/>
        </a:p>
      </dgm:t>
    </dgm:pt>
    <dgm:pt modelId="{B1991557-EB3F-40B7-B5E9-E77FCB02137E}" type="parTrans" cxnId="{B6A72BBF-E5BD-4A5C-9F02-F9BDFE824259}">
      <dgm:prSet/>
      <dgm:spPr/>
      <dgm:t>
        <a:bodyPr/>
        <a:lstStyle/>
        <a:p>
          <a:endParaRPr lang="en-US"/>
        </a:p>
      </dgm:t>
    </dgm:pt>
    <dgm:pt modelId="{DA28E41D-76CF-4939-AB11-984DB0B9D1EA}" type="sibTrans" cxnId="{B6A72BBF-E5BD-4A5C-9F02-F9BDFE824259}">
      <dgm:prSet/>
      <dgm:spPr/>
      <dgm:t>
        <a:bodyPr/>
        <a:lstStyle/>
        <a:p>
          <a:endParaRPr lang="en-US"/>
        </a:p>
      </dgm:t>
    </dgm:pt>
    <dgm:pt modelId="{D70157BE-589D-468A-94CF-B0602BAD47DE}" type="pres">
      <dgm:prSet presAssocID="{F7C39F47-DAEB-44E7-8C80-FC16599A887A}" presName="Name0" presStyleCnt="0">
        <dgm:presLayoutVars>
          <dgm:dir/>
          <dgm:animLvl val="lvl"/>
          <dgm:resizeHandles val="exact"/>
        </dgm:presLayoutVars>
      </dgm:prSet>
      <dgm:spPr/>
    </dgm:pt>
    <dgm:pt modelId="{8FBDF85C-B89F-475A-8914-C3BEE23E541A}" type="pres">
      <dgm:prSet presAssocID="{02D0381E-3FDB-4693-A399-8CD204FF8FAC}" presName="boxAndChildren" presStyleCnt="0"/>
      <dgm:spPr/>
    </dgm:pt>
    <dgm:pt modelId="{15AB9BAB-9557-4B5A-9B45-54D6D864EB25}" type="pres">
      <dgm:prSet presAssocID="{02D0381E-3FDB-4693-A399-8CD204FF8FAC}" presName="parentTextBox" presStyleLbl="node1" presStyleIdx="0" presStyleCnt="2"/>
      <dgm:spPr/>
    </dgm:pt>
    <dgm:pt modelId="{FA0161AC-8E66-47A5-AF5A-2FB5CF8736E0}" type="pres">
      <dgm:prSet presAssocID="{3D127068-93D4-44F1-B61A-D2B7560C16C6}" presName="sp" presStyleCnt="0"/>
      <dgm:spPr/>
    </dgm:pt>
    <dgm:pt modelId="{00704ECC-F6B3-4BBA-B72F-C419D08BD03B}" type="pres">
      <dgm:prSet presAssocID="{B29F3107-5171-464A-BB77-C45C7304943D}" presName="arrowAndChildren" presStyleCnt="0"/>
      <dgm:spPr/>
    </dgm:pt>
    <dgm:pt modelId="{FAE2CC6E-2888-485B-8016-F4761D0BC59F}" type="pres">
      <dgm:prSet presAssocID="{B29F3107-5171-464A-BB77-C45C7304943D}" presName="parentTextArrow" presStyleLbl="node1" presStyleIdx="1" presStyleCnt="2"/>
      <dgm:spPr/>
    </dgm:pt>
  </dgm:ptLst>
  <dgm:cxnLst>
    <dgm:cxn modelId="{3C95BC7E-5071-4AC7-BDC1-8ADAA07D1494}" type="presOf" srcId="{F7C39F47-DAEB-44E7-8C80-FC16599A887A}" destId="{D70157BE-589D-468A-94CF-B0602BAD47DE}" srcOrd="0" destOrd="0" presId="urn:microsoft.com/office/officeart/2005/8/layout/process4"/>
    <dgm:cxn modelId="{0262239D-9BB9-440C-911A-FF84022E6398}" type="presOf" srcId="{02D0381E-3FDB-4693-A399-8CD204FF8FAC}" destId="{15AB9BAB-9557-4B5A-9B45-54D6D864EB25}" srcOrd="0" destOrd="0" presId="urn:microsoft.com/office/officeart/2005/8/layout/process4"/>
    <dgm:cxn modelId="{9C6A50A5-80D1-47DF-A683-A25EB8E84CCC}" srcId="{F7C39F47-DAEB-44E7-8C80-FC16599A887A}" destId="{B29F3107-5171-464A-BB77-C45C7304943D}" srcOrd="0" destOrd="0" parTransId="{F8A7BF8E-BE93-4D91-9117-592AD2B67FB7}" sibTransId="{3D127068-93D4-44F1-B61A-D2B7560C16C6}"/>
    <dgm:cxn modelId="{B6A72BBF-E5BD-4A5C-9F02-F9BDFE824259}" srcId="{F7C39F47-DAEB-44E7-8C80-FC16599A887A}" destId="{02D0381E-3FDB-4693-A399-8CD204FF8FAC}" srcOrd="1" destOrd="0" parTransId="{B1991557-EB3F-40B7-B5E9-E77FCB02137E}" sibTransId="{DA28E41D-76CF-4939-AB11-984DB0B9D1EA}"/>
    <dgm:cxn modelId="{4327A6E4-AEF0-4931-9098-E632B3D703FE}" type="presOf" srcId="{B29F3107-5171-464A-BB77-C45C7304943D}" destId="{FAE2CC6E-2888-485B-8016-F4761D0BC59F}" srcOrd="0" destOrd="0" presId="urn:microsoft.com/office/officeart/2005/8/layout/process4"/>
    <dgm:cxn modelId="{96E61E8D-DFEF-48B4-BBB7-5A28D245EEB6}" type="presParOf" srcId="{D70157BE-589D-468A-94CF-B0602BAD47DE}" destId="{8FBDF85C-B89F-475A-8914-C3BEE23E541A}" srcOrd="0" destOrd="0" presId="urn:microsoft.com/office/officeart/2005/8/layout/process4"/>
    <dgm:cxn modelId="{FA11BCFE-6CC7-4D23-9D6D-E20CCA7229EA}" type="presParOf" srcId="{8FBDF85C-B89F-475A-8914-C3BEE23E541A}" destId="{15AB9BAB-9557-4B5A-9B45-54D6D864EB25}" srcOrd="0" destOrd="0" presId="urn:microsoft.com/office/officeart/2005/8/layout/process4"/>
    <dgm:cxn modelId="{1A635847-C2D5-46CC-8398-B2885C151866}" type="presParOf" srcId="{D70157BE-589D-468A-94CF-B0602BAD47DE}" destId="{FA0161AC-8E66-47A5-AF5A-2FB5CF8736E0}" srcOrd="1" destOrd="0" presId="urn:microsoft.com/office/officeart/2005/8/layout/process4"/>
    <dgm:cxn modelId="{78A168BE-60C8-4FEE-A006-834D2B572D93}" type="presParOf" srcId="{D70157BE-589D-468A-94CF-B0602BAD47DE}" destId="{00704ECC-F6B3-4BBA-B72F-C419D08BD03B}" srcOrd="2" destOrd="0" presId="urn:microsoft.com/office/officeart/2005/8/layout/process4"/>
    <dgm:cxn modelId="{37D814EC-04FB-41DE-A383-5FC1364677A1}" type="presParOf" srcId="{00704ECC-F6B3-4BBA-B72F-C419D08BD03B}" destId="{FAE2CC6E-2888-485B-8016-F4761D0BC59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E8E006-05A8-4373-A43E-C3BA2B05F25F}"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7E9648D4-5A14-4A4D-9A35-22A3AF1B8AEA}">
      <dgm:prSet/>
      <dgm:spPr/>
      <dgm:t>
        <a:bodyPr/>
        <a:lstStyle/>
        <a:p>
          <a:pPr>
            <a:buFont typeface="Calibri" panose="020F0502020204030204" pitchFamily="34" charset="0"/>
            <a:buChar char="-"/>
          </a:pPr>
          <a:r>
            <a:rPr lang="es-CR" dirty="0"/>
            <a:t>Se participó en un consorcio académico con 12 entes universitarios de 8 países latinoamericanos, España y Estados Unidos que buscaban el desarrollo y el intercambio de la investigación. Quedaron los contactos y los vínculos para futuros procesos de colaboración académica.</a:t>
          </a:r>
        </a:p>
        <a:p>
          <a:pPr>
            <a:buFont typeface="Calibri" panose="020F0502020204030204" pitchFamily="34" charset="0"/>
            <a:buChar char="-"/>
          </a:pPr>
          <a:endParaRPr lang="es-CR" dirty="0"/>
        </a:p>
        <a:p>
          <a:pPr>
            <a:buFont typeface="Calibri" panose="020F0502020204030204" pitchFamily="34" charset="0"/>
            <a:buChar char="-"/>
          </a:pPr>
          <a:r>
            <a:rPr lang="es-CR" dirty="0"/>
            <a:t>Se organizó el Seminario Internacional “El Grito de la Tierra”, en coordinación con la Universidad de </a:t>
          </a:r>
          <a:r>
            <a:rPr lang="es-CR" dirty="0" err="1"/>
            <a:t>Osnabruck</a:t>
          </a:r>
          <a:r>
            <a:rPr lang="es-CR" dirty="0"/>
            <a:t>, ICALA y DAAD,  Participaron personas académicas de Latinoamérica y Alemania.</a:t>
          </a:r>
        </a:p>
      </dgm:t>
    </dgm:pt>
    <dgm:pt modelId="{A9BAE3AB-8FA3-49E1-81B8-E22100D47A4C}" type="parTrans" cxnId="{60EEA220-DBE5-47D0-AEAB-2D941733E2AB}">
      <dgm:prSet/>
      <dgm:spPr/>
      <dgm:t>
        <a:bodyPr/>
        <a:lstStyle/>
        <a:p>
          <a:endParaRPr lang="es-CR"/>
        </a:p>
      </dgm:t>
    </dgm:pt>
    <dgm:pt modelId="{92BAC1B0-83B3-423C-A779-0CCEC22290C9}" type="sibTrans" cxnId="{60EEA220-DBE5-47D0-AEAB-2D941733E2AB}">
      <dgm:prSet phldrT="1" phldr="0"/>
      <dgm:spPr/>
      <dgm:t>
        <a:bodyPr/>
        <a:lstStyle/>
        <a:p>
          <a:r>
            <a:rPr lang="es-CR"/>
            <a:t>1</a:t>
          </a:r>
        </a:p>
      </dgm:t>
    </dgm:pt>
    <dgm:pt modelId="{3B7B5B3A-940C-4F14-9980-5C56C7F8D919}">
      <dgm:prSet/>
      <dgm:spPr/>
      <dgm:t>
        <a:bodyPr/>
        <a:lstStyle/>
        <a:p>
          <a:endParaRPr lang="es-CR"/>
        </a:p>
      </dgm:t>
    </dgm:pt>
    <dgm:pt modelId="{FC4D9D66-82C6-4467-AAAA-DEA54901560E}" type="parTrans" cxnId="{CCB113AE-62B0-4328-8131-BFE54370531E}">
      <dgm:prSet/>
      <dgm:spPr/>
      <dgm:t>
        <a:bodyPr/>
        <a:lstStyle/>
        <a:p>
          <a:endParaRPr lang="es-CR"/>
        </a:p>
      </dgm:t>
    </dgm:pt>
    <dgm:pt modelId="{F3508FD1-F9FA-4C92-B682-2EA839DAF12A}" type="sibTrans" cxnId="{CCB113AE-62B0-4328-8131-BFE54370531E}">
      <dgm:prSet/>
      <dgm:spPr/>
      <dgm:t>
        <a:bodyPr/>
        <a:lstStyle/>
        <a:p>
          <a:endParaRPr lang="es-CR"/>
        </a:p>
      </dgm:t>
    </dgm:pt>
    <dgm:pt modelId="{730CC549-9C1E-4971-8EF9-2F1C690B51C2}">
      <dgm:prSet/>
      <dgm:spPr/>
      <dgm:t>
        <a:bodyPr/>
        <a:lstStyle/>
        <a:p>
          <a:pPr>
            <a:buFont typeface="Calibri" panose="020F0502020204030204" pitchFamily="34" charset="0"/>
            <a:buChar char="-"/>
          </a:pPr>
          <a:r>
            <a:rPr lang="es-CR" dirty="0"/>
            <a:t>Existen acciones de cooperación e intercambio con universidades brasileñas, una chilena, otra alemana, con CLACSO y agrupaciones académicas de Suramérica y Centroamérica. En este contexto </a:t>
          </a:r>
          <a:r>
            <a:rPr lang="en-US" dirty="0"/>
            <a:t>se </a:t>
          </a:r>
          <a:r>
            <a:rPr lang="es-CR" dirty="0"/>
            <a:t>firmó un Convenio con la Universidad </a:t>
          </a:r>
          <a:r>
            <a:rPr lang="es-CR" dirty="0" err="1"/>
            <a:t>UnoChapecco</a:t>
          </a:r>
          <a:r>
            <a:rPr lang="es-CR" dirty="0"/>
            <a:t>, otros dos convenios con la UBL y están en estudio los documentos respectivos para firmar convenios con la FURB y con el IFRN de Brasil. Está en desarrollo un seminario conjunto entre la Universidad Católica del Norte en Chile y la Escuela Ecuménica que sirva de base para establecer en el futuro cercano un convenio. </a:t>
          </a:r>
        </a:p>
      </dgm:t>
    </dgm:pt>
    <dgm:pt modelId="{B4C38E79-B185-41C9-B8BD-449583822006}" type="parTrans" cxnId="{67CB360A-BA2B-4062-A755-5947E70ECF7F}">
      <dgm:prSet/>
      <dgm:spPr/>
      <dgm:t>
        <a:bodyPr/>
        <a:lstStyle/>
        <a:p>
          <a:endParaRPr lang="es-CR"/>
        </a:p>
      </dgm:t>
    </dgm:pt>
    <dgm:pt modelId="{70F3B0F8-F56E-4E8A-A28A-6D4206EACB23}" type="sibTrans" cxnId="{67CB360A-BA2B-4062-A755-5947E70ECF7F}">
      <dgm:prSet phldrT="2" phldr="0"/>
      <dgm:spPr/>
      <dgm:t>
        <a:bodyPr/>
        <a:lstStyle/>
        <a:p>
          <a:r>
            <a:rPr lang="es-CR"/>
            <a:t>2</a:t>
          </a:r>
        </a:p>
      </dgm:t>
    </dgm:pt>
    <dgm:pt modelId="{7C48E446-D722-4016-8C83-BB107D53CE99}">
      <dgm:prSet/>
      <dgm:spPr/>
      <dgm:t>
        <a:bodyPr/>
        <a:lstStyle/>
        <a:p>
          <a:endParaRPr lang="es-CR"/>
        </a:p>
      </dgm:t>
    </dgm:pt>
    <dgm:pt modelId="{24F65D21-2261-4E1C-A830-147C5E254BD7}" type="parTrans" cxnId="{1D31A874-72A1-47FA-8774-557941F9E610}">
      <dgm:prSet/>
      <dgm:spPr/>
      <dgm:t>
        <a:bodyPr/>
        <a:lstStyle/>
        <a:p>
          <a:endParaRPr lang="es-CR"/>
        </a:p>
      </dgm:t>
    </dgm:pt>
    <dgm:pt modelId="{0210F42B-3C3D-4025-BB46-7769BF8CECBB}" type="sibTrans" cxnId="{1D31A874-72A1-47FA-8774-557941F9E610}">
      <dgm:prSet/>
      <dgm:spPr/>
      <dgm:t>
        <a:bodyPr/>
        <a:lstStyle/>
        <a:p>
          <a:endParaRPr lang="es-CR"/>
        </a:p>
      </dgm:t>
    </dgm:pt>
    <dgm:pt modelId="{06D0D44E-A443-4A39-BD70-7A92C895D502}">
      <dgm:prSet/>
      <dgm:spPr/>
      <dgm:t>
        <a:bodyPr/>
        <a:lstStyle/>
        <a:p>
          <a:pPr>
            <a:buFont typeface="Calibri" panose="020F0502020204030204" pitchFamily="34" charset="0"/>
            <a:buChar char="-"/>
          </a:pPr>
          <a:r>
            <a:rPr lang="es-CR"/>
            <a:t>Se promovió, organizó y gestiona una red centroamericana de pedagogías y espiritualidades de la esperanza con 18 organizaciones comunitarias y territoriales de Centroamérica.</a:t>
          </a:r>
        </a:p>
      </dgm:t>
    </dgm:pt>
    <dgm:pt modelId="{9BD0DDD6-D3F6-42B3-BC15-276614C3D945}" type="parTrans" cxnId="{A4652E17-74B2-426D-AC0B-21EFCF4535EB}">
      <dgm:prSet/>
      <dgm:spPr/>
      <dgm:t>
        <a:bodyPr/>
        <a:lstStyle/>
        <a:p>
          <a:endParaRPr lang="es-CR"/>
        </a:p>
      </dgm:t>
    </dgm:pt>
    <dgm:pt modelId="{1B773A75-7C44-4BC1-8172-D85DFE14FCF8}" type="sibTrans" cxnId="{A4652E17-74B2-426D-AC0B-21EFCF4535EB}">
      <dgm:prSet phldrT="3" phldr="0"/>
      <dgm:spPr/>
      <dgm:t>
        <a:bodyPr/>
        <a:lstStyle/>
        <a:p>
          <a:endParaRPr lang="es-CR"/>
        </a:p>
      </dgm:t>
    </dgm:pt>
    <dgm:pt modelId="{1DFE7BD0-B780-4C9F-A5D9-1D7C4BD73D17}" type="pres">
      <dgm:prSet presAssocID="{C8E8E006-05A8-4373-A43E-C3BA2B05F25F}" presName="Name0" presStyleCnt="0">
        <dgm:presLayoutVars>
          <dgm:dir/>
          <dgm:resizeHandles val="exact"/>
        </dgm:presLayoutVars>
      </dgm:prSet>
      <dgm:spPr/>
    </dgm:pt>
    <dgm:pt modelId="{0A670033-5CCE-4E53-9E75-4D44195D78C5}" type="pres">
      <dgm:prSet presAssocID="{7E9648D4-5A14-4A4D-9A35-22A3AF1B8AEA}" presName="node" presStyleLbl="node1" presStyleIdx="0" presStyleCnt="3">
        <dgm:presLayoutVars>
          <dgm:bulletEnabled val="1"/>
        </dgm:presLayoutVars>
      </dgm:prSet>
      <dgm:spPr/>
    </dgm:pt>
    <dgm:pt modelId="{754F692E-A637-4172-8C94-7C65C326CF17}" type="pres">
      <dgm:prSet presAssocID="{92BAC1B0-83B3-423C-A779-0CCEC22290C9}" presName="sibTrans" presStyleLbl="sibTrans2D1" presStyleIdx="0" presStyleCnt="2"/>
      <dgm:spPr/>
    </dgm:pt>
    <dgm:pt modelId="{D06C7FB7-FA76-42E8-A18F-14029A8F275A}" type="pres">
      <dgm:prSet presAssocID="{92BAC1B0-83B3-423C-A779-0CCEC22290C9}" presName="connectorText" presStyleLbl="sibTrans2D1" presStyleIdx="0" presStyleCnt="2"/>
      <dgm:spPr/>
    </dgm:pt>
    <dgm:pt modelId="{69FBA914-10C2-40E3-98A7-686DF2A5155B}" type="pres">
      <dgm:prSet presAssocID="{730CC549-9C1E-4971-8EF9-2F1C690B51C2}" presName="node" presStyleLbl="node1" presStyleIdx="1" presStyleCnt="3">
        <dgm:presLayoutVars>
          <dgm:bulletEnabled val="1"/>
        </dgm:presLayoutVars>
      </dgm:prSet>
      <dgm:spPr/>
    </dgm:pt>
    <dgm:pt modelId="{57E11C95-8AD1-490A-BE3B-A227311DCA29}" type="pres">
      <dgm:prSet presAssocID="{70F3B0F8-F56E-4E8A-A28A-6D4206EACB23}" presName="sibTrans" presStyleLbl="sibTrans2D1" presStyleIdx="1" presStyleCnt="2"/>
      <dgm:spPr/>
    </dgm:pt>
    <dgm:pt modelId="{BA834AB1-D1AF-4A3A-BEB2-87DA1ADA58A8}" type="pres">
      <dgm:prSet presAssocID="{70F3B0F8-F56E-4E8A-A28A-6D4206EACB23}" presName="connectorText" presStyleLbl="sibTrans2D1" presStyleIdx="1" presStyleCnt="2"/>
      <dgm:spPr/>
    </dgm:pt>
    <dgm:pt modelId="{82ABFB64-7907-4EA9-97E7-311540A3C33E}" type="pres">
      <dgm:prSet presAssocID="{06D0D44E-A443-4A39-BD70-7A92C895D502}" presName="node" presStyleLbl="node1" presStyleIdx="2" presStyleCnt="3">
        <dgm:presLayoutVars>
          <dgm:bulletEnabled val="1"/>
        </dgm:presLayoutVars>
      </dgm:prSet>
      <dgm:spPr/>
    </dgm:pt>
  </dgm:ptLst>
  <dgm:cxnLst>
    <dgm:cxn modelId="{67CB360A-BA2B-4062-A755-5947E70ECF7F}" srcId="{C8E8E006-05A8-4373-A43E-C3BA2B05F25F}" destId="{730CC549-9C1E-4971-8EF9-2F1C690B51C2}" srcOrd="1" destOrd="0" parTransId="{B4C38E79-B185-41C9-B8BD-449583822006}" sibTransId="{70F3B0F8-F56E-4E8A-A28A-6D4206EACB23}"/>
    <dgm:cxn modelId="{A4652E17-74B2-426D-AC0B-21EFCF4535EB}" srcId="{C8E8E006-05A8-4373-A43E-C3BA2B05F25F}" destId="{06D0D44E-A443-4A39-BD70-7A92C895D502}" srcOrd="2" destOrd="0" parTransId="{9BD0DDD6-D3F6-42B3-BC15-276614C3D945}" sibTransId="{1B773A75-7C44-4BC1-8172-D85DFE14FCF8}"/>
    <dgm:cxn modelId="{60EEA220-DBE5-47D0-AEAB-2D941733E2AB}" srcId="{C8E8E006-05A8-4373-A43E-C3BA2B05F25F}" destId="{7E9648D4-5A14-4A4D-9A35-22A3AF1B8AEA}" srcOrd="0" destOrd="0" parTransId="{A9BAE3AB-8FA3-49E1-81B8-E22100D47A4C}" sibTransId="{92BAC1B0-83B3-423C-A779-0CCEC22290C9}"/>
    <dgm:cxn modelId="{D6B84224-1779-488B-BADF-C7C0D1FD20CB}" type="presOf" srcId="{92BAC1B0-83B3-423C-A779-0CCEC22290C9}" destId="{D06C7FB7-FA76-42E8-A18F-14029A8F275A}" srcOrd="1" destOrd="0" presId="urn:microsoft.com/office/officeart/2005/8/layout/process1"/>
    <dgm:cxn modelId="{5A36B735-8325-4CCB-A9CF-B280001B4E6C}" type="presOf" srcId="{70F3B0F8-F56E-4E8A-A28A-6D4206EACB23}" destId="{57E11C95-8AD1-490A-BE3B-A227311DCA29}" srcOrd="0" destOrd="0" presId="urn:microsoft.com/office/officeart/2005/8/layout/process1"/>
    <dgm:cxn modelId="{D888225C-0B07-4CE7-97F4-CCCE004E9A98}" type="presOf" srcId="{06D0D44E-A443-4A39-BD70-7A92C895D502}" destId="{82ABFB64-7907-4EA9-97E7-311540A3C33E}" srcOrd="0" destOrd="0" presId="urn:microsoft.com/office/officeart/2005/8/layout/process1"/>
    <dgm:cxn modelId="{8CD89865-FE68-4DB6-ABEC-1810571E847A}" type="presOf" srcId="{70F3B0F8-F56E-4E8A-A28A-6D4206EACB23}" destId="{BA834AB1-D1AF-4A3A-BEB2-87DA1ADA58A8}" srcOrd="1" destOrd="0" presId="urn:microsoft.com/office/officeart/2005/8/layout/process1"/>
    <dgm:cxn modelId="{14C1DC52-9DC2-4681-9631-7B2CEB262FFE}" type="presOf" srcId="{92BAC1B0-83B3-423C-A779-0CCEC22290C9}" destId="{754F692E-A637-4172-8C94-7C65C326CF17}" srcOrd="0" destOrd="0" presId="urn:microsoft.com/office/officeart/2005/8/layout/process1"/>
    <dgm:cxn modelId="{1D31A874-72A1-47FA-8774-557941F9E610}" srcId="{730CC549-9C1E-4971-8EF9-2F1C690B51C2}" destId="{7C48E446-D722-4016-8C83-BB107D53CE99}" srcOrd="0" destOrd="0" parTransId="{24F65D21-2261-4E1C-A830-147C5E254BD7}" sibTransId="{0210F42B-3C3D-4025-BB46-7769BF8CECBB}"/>
    <dgm:cxn modelId="{E50D0476-6C3B-42EC-AD00-A369C866A22C}" type="presOf" srcId="{7C48E446-D722-4016-8C83-BB107D53CE99}" destId="{69FBA914-10C2-40E3-98A7-686DF2A5155B}" srcOrd="0" destOrd="1" presId="urn:microsoft.com/office/officeart/2005/8/layout/process1"/>
    <dgm:cxn modelId="{60ED2F9A-54F6-4F03-B53D-4C3205183C18}" type="presOf" srcId="{C8E8E006-05A8-4373-A43E-C3BA2B05F25F}" destId="{1DFE7BD0-B780-4C9F-A5D9-1D7C4BD73D17}" srcOrd="0" destOrd="0" presId="urn:microsoft.com/office/officeart/2005/8/layout/process1"/>
    <dgm:cxn modelId="{CCB113AE-62B0-4328-8131-BFE54370531E}" srcId="{7E9648D4-5A14-4A4D-9A35-22A3AF1B8AEA}" destId="{3B7B5B3A-940C-4F14-9980-5C56C7F8D919}" srcOrd="0" destOrd="0" parTransId="{FC4D9D66-82C6-4467-AAAA-DEA54901560E}" sibTransId="{F3508FD1-F9FA-4C92-B682-2EA839DAF12A}"/>
    <dgm:cxn modelId="{F2FEF2CE-C167-4E54-ABB5-736DF2C78DFD}" type="presOf" srcId="{730CC549-9C1E-4971-8EF9-2F1C690B51C2}" destId="{69FBA914-10C2-40E3-98A7-686DF2A5155B}" srcOrd="0" destOrd="0" presId="urn:microsoft.com/office/officeart/2005/8/layout/process1"/>
    <dgm:cxn modelId="{135759D6-0356-4191-BAC5-F8A7F3063D97}" type="presOf" srcId="{7E9648D4-5A14-4A4D-9A35-22A3AF1B8AEA}" destId="{0A670033-5CCE-4E53-9E75-4D44195D78C5}" srcOrd="0" destOrd="0" presId="urn:microsoft.com/office/officeart/2005/8/layout/process1"/>
    <dgm:cxn modelId="{9CDEBCF7-B931-4194-8771-F352C744F999}" type="presOf" srcId="{3B7B5B3A-940C-4F14-9980-5C56C7F8D919}" destId="{0A670033-5CCE-4E53-9E75-4D44195D78C5}" srcOrd="0" destOrd="1" presId="urn:microsoft.com/office/officeart/2005/8/layout/process1"/>
    <dgm:cxn modelId="{255F9866-EEE5-4C35-B7C9-085292D86062}" type="presParOf" srcId="{1DFE7BD0-B780-4C9F-A5D9-1D7C4BD73D17}" destId="{0A670033-5CCE-4E53-9E75-4D44195D78C5}" srcOrd="0" destOrd="0" presId="urn:microsoft.com/office/officeart/2005/8/layout/process1"/>
    <dgm:cxn modelId="{EF60C844-C935-45C7-B6AE-5C8E343429BC}" type="presParOf" srcId="{1DFE7BD0-B780-4C9F-A5D9-1D7C4BD73D17}" destId="{754F692E-A637-4172-8C94-7C65C326CF17}" srcOrd="1" destOrd="0" presId="urn:microsoft.com/office/officeart/2005/8/layout/process1"/>
    <dgm:cxn modelId="{5F7FCC13-9698-4064-866E-D2922C0E59CE}" type="presParOf" srcId="{754F692E-A637-4172-8C94-7C65C326CF17}" destId="{D06C7FB7-FA76-42E8-A18F-14029A8F275A}" srcOrd="0" destOrd="0" presId="urn:microsoft.com/office/officeart/2005/8/layout/process1"/>
    <dgm:cxn modelId="{6DC37623-FB75-449E-B004-3456DABD4BE1}" type="presParOf" srcId="{1DFE7BD0-B780-4C9F-A5D9-1D7C4BD73D17}" destId="{69FBA914-10C2-40E3-98A7-686DF2A5155B}" srcOrd="2" destOrd="0" presId="urn:microsoft.com/office/officeart/2005/8/layout/process1"/>
    <dgm:cxn modelId="{B41C4732-C66E-4C75-9E58-A2A259FE6054}" type="presParOf" srcId="{1DFE7BD0-B780-4C9F-A5D9-1D7C4BD73D17}" destId="{57E11C95-8AD1-490A-BE3B-A227311DCA29}" srcOrd="3" destOrd="0" presId="urn:microsoft.com/office/officeart/2005/8/layout/process1"/>
    <dgm:cxn modelId="{A603F3B4-F584-474E-B82B-CC167472E70B}" type="presParOf" srcId="{57E11C95-8AD1-490A-BE3B-A227311DCA29}" destId="{BA834AB1-D1AF-4A3A-BEB2-87DA1ADA58A8}" srcOrd="0" destOrd="0" presId="urn:microsoft.com/office/officeart/2005/8/layout/process1"/>
    <dgm:cxn modelId="{D12C5245-1A96-4C6C-BEAC-3FEC408FD4B8}" type="presParOf" srcId="{1DFE7BD0-B780-4C9F-A5D9-1D7C4BD73D17}" destId="{82ABFB64-7907-4EA9-97E7-311540A3C33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F4F99-6A5F-46F0-B4C0-557A7799E77A}">
      <dsp:nvSpPr>
        <dsp:cNvPr id="0" name=""/>
        <dsp:cNvSpPr/>
      </dsp:nvSpPr>
      <dsp:spPr>
        <a:xfrm>
          <a:off x="17174" y="0"/>
          <a:ext cx="1134733" cy="845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35D67F-96E0-4D4E-A5DD-9A83345AEE9C}">
      <dsp:nvSpPr>
        <dsp:cNvPr id="0" name=""/>
        <dsp:cNvSpPr/>
      </dsp:nvSpPr>
      <dsp:spPr>
        <a:xfrm>
          <a:off x="17174" y="954283"/>
          <a:ext cx="3242095" cy="8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s-CR" sz="1400" kern="1200"/>
            <a:t>En el periodo que cubre este informe se publicaron 15 libros, 4 están en prensa. </a:t>
          </a:r>
          <a:endParaRPr lang="en-US" sz="1400" kern="1200"/>
        </a:p>
      </dsp:txBody>
      <dsp:txXfrm>
        <a:off x="17174" y="954283"/>
        <a:ext cx="3242095" cy="895420"/>
      </dsp:txXfrm>
    </dsp:sp>
    <dsp:sp modelId="{9A193123-60CF-444D-A326-2F70387EB2C8}">
      <dsp:nvSpPr>
        <dsp:cNvPr id="0" name=""/>
        <dsp:cNvSpPr/>
      </dsp:nvSpPr>
      <dsp:spPr>
        <a:xfrm>
          <a:off x="17174" y="1900376"/>
          <a:ext cx="3242095" cy="150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s-CR" sz="1100" kern="1200"/>
            <a:t>La publicación de libros lleva consigo un trabajo sistemático de gestión editorial que va desde la recepción de los contenidos por parte de la persona autora, la revisión de especialistas y una primera actividad de edición. Una vez resueltos los problemas encontrados, sigue el proceso de coordinación con Publicaciones de la UNA, la revisión filológica y el diseño y diagramación de la obra. Luego, es necesario coordinar con SEBILA detalles como el ISBN y la ficha catalográfica, para finalmente proceder a la publicación virtual y/o física.  </a:t>
          </a:r>
          <a:endParaRPr lang="en-US" sz="1100" kern="1200"/>
        </a:p>
      </dsp:txBody>
      <dsp:txXfrm>
        <a:off x="17174" y="1900376"/>
        <a:ext cx="3242095" cy="1503900"/>
      </dsp:txXfrm>
    </dsp:sp>
    <dsp:sp modelId="{B826F274-A2C5-42C8-A97E-60D38923514A}">
      <dsp:nvSpPr>
        <dsp:cNvPr id="0" name=""/>
        <dsp:cNvSpPr/>
      </dsp:nvSpPr>
      <dsp:spPr>
        <a:xfrm>
          <a:off x="3826637" y="0"/>
          <a:ext cx="1134733" cy="845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CC3F43-55F9-4A39-8144-A5D5C27ED735}">
      <dsp:nvSpPr>
        <dsp:cNvPr id="0" name=""/>
        <dsp:cNvSpPr/>
      </dsp:nvSpPr>
      <dsp:spPr>
        <a:xfrm>
          <a:off x="3826637" y="954283"/>
          <a:ext cx="3242095" cy="8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s-CR" sz="1400" kern="1200"/>
            <a:t>Además, cada año se publicaron 2 números de la </a:t>
          </a:r>
          <a:r>
            <a:rPr lang="es-CR" sz="1400" b="1" kern="1200"/>
            <a:t>Revista Siwo</a:t>
          </a:r>
          <a:r>
            <a:rPr lang="es-CR" sz="1400" kern="1200"/>
            <a:t>, que sigue creciendo en indexaciones. Hasta el momento, entre las principales, se obtuvieron LATINDEX y REDALYC.</a:t>
          </a:r>
          <a:endParaRPr lang="en-US" sz="1400" kern="1200"/>
        </a:p>
      </dsp:txBody>
      <dsp:txXfrm>
        <a:off x="3826637" y="954283"/>
        <a:ext cx="3242095" cy="895420"/>
      </dsp:txXfrm>
    </dsp:sp>
    <dsp:sp modelId="{13690084-8413-4BBA-8F6E-FAE9C5C607E1}">
      <dsp:nvSpPr>
        <dsp:cNvPr id="0" name=""/>
        <dsp:cNvSpPr/>
      </dsp:nvSpPr>
      <dsp:spPr>
        <a:xfrm>
          <a:off x="3826637" y="1900376"/>
          <a:ext cx="3242095" cy="1503900"/>
        </a:xfrm>
        <a:prstGeom prst="rect">
          <a:avLst/>
        </a:prstGeom>
        <a:noFill/>
        <a:ln>
          <a:noFill/>
        </a:ln>
        <a:effectLst/>
      </dsp:spPr>
      <dsp:style>
        <a:lnRef idx="0">
          <a:scrgbClr r="0" g="0" b="0"/>
        </a:lnRef>
        <a:fillRef idx="0">
          <a:scrgbClr r="0" g="0" b="0"/>
        </a:fillRef>
        <a:effectRef idx="0">
          <a:scrgbClr r="0" g="0" b="0"/>
        </a:effectRef>
        <a:fontRef idx="minor"/>
      </dsp:style>
    </dsp:sp>
    <dsp:sp modelId="{A506A575-EDFB-41AB-8144-CA800D92504C}">
      <dsp:nvSpPr>
        <dsp:cNvPr id="0" name=""/>
        <dsp:cNvSpPr/>
      </dsp:nvSpPr>
      <dsp:spPr>
        <a:xfrm>
          <a:off x="7636099" y="0"/>
          <a:ext cx="1134733" cy="845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E56A58-EB84-45E4-AB02-53A8D31EA084}">
      <dsp:nvSpPr>
        <dsp:cNvPr id="0" name=""/>
        <dsp:cNvSpPr/>
      </dsp:nvSpPr>
      <dsp:spPr>
        <a:xfrm>
          <a:off x="7636099" y="954283"/>
          <a:ext cx="3242095" cy="8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s-CR" sz="1400" kern="1200"/>
            <a:t>Se cuenta con un repositorio propio con material producido en la EECR y también, con textos y documentos importantes para el proceso formativo de las personas estudiantes de la Escuela. </a:t>
          </a:r>
          <a:endParaRPr lang="en-US" sz="1400" kern="1200"/>
        </a:p>
      </dsp:txBody>
      <dsp:txXfrm>
        <a:off x="7636099" y="954283"/>
        <a:ext cx="3242095" cy="895420"/>
      </dsp:txXfrm>
    </dsp:sp>
    <dsp:sp modelId="{4D1533D1-E798-4A3B-8B3E-8FEFC8549546}">
      <dsp:nvSpPr>
        <dsp:cNvPr id="0" name=""/>
        <dsp:cNvSpPr/>
      </dsp:nvSpPr>
      <dsp:spPr>
        <a:xfrm>
          <a:off x="7636099" y="1900376"/>
          <a:ext cx="3242095" cy="150390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F2271-59EE-44EB-9569-0F220399A350}">
      <dsp:nvSpPr>
        <dsp:cNvPr id="0" name=""/>
        <dsp:cNvSpPr/>
      </dsp:nvSpPr>
      <dsp:spPr>
        <a:xfrm>
          <a:off x="11865" y="0"/>
          <a:ext cx="1135842" cy="1135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6F0E01-20E4-4BFA-B47C-E79FC309BFD4}">
      <dsp:nvSpPr>
        <dsp:cNvPr id="0" name=""/>
        <dsp:cNvSpPr/>
      </dsp:nvSpPr>
      <dsp:spPr>
        <a:xfrm>
          <a:off x="11865" y="1282226"/>
          <a:ext cx="3245265" cy="15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s-CR" sz="1400" kern="1200" dirty="0"/>
            <a:t>Entre el 2021 y el 2023 se han desarrollado y participado en 121 actividades académicas de difusión y reflexión: 32 actividades en 2021, 36 en el 2022 y 53 en el 2023. En lo que va del 2024 se han realizado 18 actividades.</a:t>
          </a:r>
          <a:endParaRPr lang="en-US" sz="1400" kern="1200" dirty="0"/>
        </a:p>
      </dsp:txBody>
      <dsp:txXfrm>
        <a:off x="11865" y="1282226"/>
        <a:ext cx="3245265" cy="1537734"/>
      </dsp:txXfrm>
    </dsp:sp>
    <dsp:sp modelId="{989475E1-13BC-4862-945A-6B5B38614585}">
      <dsp:nvSpPr>
        <dsp:cNvPr id="0" name=""/>
        <dsp:cNvSpPr/>
      </dsp:nvSpPr>
      <dsp:spPr>
        <a:xfrm>
          <a:off x="11865" y="2888046"/>
          <a:ext cx="3245265" cy="516230"/>
        </a:xfrm>
        <a:prstGeom prst="rect">
          <a:avLst/>
        </a:prstGeom>
        <a:noFill/>
        <a:ln>
          <a:noFill/>
        </a:ln>
        <a:effectLst/>
      </dsp:spPr>
      <dsp:style>
        <a:lnRef idx="0">
          <a:scrgbClr r="0" g="0" b="0"/>
        </a:lnRef>
        <a:fillRef idx="0">
          <a:scrgbClr r="0" g="0" b="0"/>
        </a:fillRef>
        <a:effectRef idx="0">
          <a:scrgbClr r="0" g="0" b="0"/>
        </a:effectRef>
        <a:fontRef idx="minor"/>
      </dsp:style>
    </dsp:sp>
    <dsp:sp modelId="{84E3CC82-563C-48E2-A711-96AA0BFFA06B}">
      <dsp:nvSpPr>
        <dsp:cNvPr id="0" name=""/>
        <dsp:cNvSpPr/>
      </dsp:nvSpPr>
      <dsp:spPr>
        <a:xfrm>
          <a:off x="3825052" y="0"/>
          <a:ext cx="1135842" cy="1135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10D7B0-4C53-4F84-B28F-65F27774A8AC}">
      <dsp:nvSpPr>
        <dsp:cNvPr id="0" name=""/>
        <dsp:cNvSpPr/>
      </dsp:nvSpPr>
      <dsp:spPr>
        <a:xfrm>
          <a:off x="3825052" y="1282226"/>
          <a:ext cx="3245265" cy="15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s-CR" sz="1400" kern="1200"/>
            <a:t>Al 2022: 60 vídeos de producción propia en el canal de YouTube; en el 2023, 8 vídeos más; en el 2024 se agregan 2 vídeos y 2 producciones audiovisuales para redes sociales.</a:t>
          </a:r>
          <a:endParaRPr lang="en-US" sz="1400" kern="1200"/>
        </a:p>
      </dsp:txBody>
      <dsp:txXfrm>
        <a:off x="3825052" y="1282226"/>
        <a:ext cx="3245265" cy="1537734"/>
      </dsp:txXfrm>
    </dsp:sp>
    <dsp:sp modelId="{B12181C7-0FF2-40B6-B8AA-2AB3C907E8D7}">
      <dsp:nvSpPr>
        <dsp:cNvPr id="0" name=""/>
        <dsp:cNvSpPr/>
      </dsp:nvSpPr>
      <dsp:spPr>
        <a:xfrm>
          <a:off x="3825052" y="2888046"/>
          <a:ext cx="3245265" cy="516230"/>
        </a:xfrm>
        <a:prstGeom prst="rect">
          <a:avLst/>
        </a:prstGeom>
        <a:noFill/>
        <a:ln>
          <a:noFill/>
        </a:ln>
        <a:effectLst/>
      </dsp:spPr>
      <dsp:style>
        <a:lnRef idx="0">
          <a:scrgbClr r="0" g="0" b="0"/>
        </a:lnRef>
        <a:fillRef idx="0">
          <a:scrgbClr r="0" g="0" b="0"/>
        </a:fillRef>
        <a:effectRef idx="0">
          <a:scrgbClr r="0" g="0" b="0"/>
        </a:effectRef>
        <a:fontRef idx="minor"/>
      </dsp:style>
    </dsp:sp>
    <dsp:sp modelId="{07D03CFC-3D7B-45BA-8A4E-F5C2D5E10CC3}">
      <dsp:nvSpPr>
        <dsp:cNvPr id="0" name=""/>
        <dsp:cNvSpPr/>
      </dsp:nvSpPr>
      <dsp:spPr>
        <a:xfrm>
          <a:off x="7638239" y="0"/>
          <a:ext cx="1135842" cy="1135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44436F-D76B-47D8-A427-452043A3F6BE}">
      <dsp:nvSpPr>
        <dsp:cNvPr id="0" name=""/>
        <dsp:cNvSpPr/>
      </dsp:nvSpPr>
      <dsp:spPr>
        <a:xfrm>
          <a:off x="7638239" y="1282226"/>
          <a:ext cx="3245265" cy="15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s-CR" sz="1400" kern="1200"/>
            <a:t>Entre el año 2021 y el 2024, se impartieron 5 cursos de educación permanente. </a:t>
          </a:r>
          <a:endParaRPr lang="en-US" sz="1400" kern="1200"/>
        </a:p>
      </dsp:txBody>
      <dsp:txXfrm>
        <a:off x="7638239" y="1282226"/>
        <a:ext cx="3245265" cy="1537734"/>
      </dsp:txXfrm>
    </dsp:sp>
    <dsp:sp modelId="{3EC3818C-E63B-41F4-9A62-EFAF192270A5}">
      <dsp:nvSpPr>
        <dsp:cNvPr id="0" name=""/>
        <dsp:cNvSpPr/>
      </dsp:nvSpPr>
      <dsp:spPr>
        <a:xfrm>
          <a:off x="7638239" y="2888046"/>
          <a:ext cx="3245265" cy="5162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B9BAB-9557-4B5A-9B45-54D6D864EB25}">
      <dsp:nvSpPr>
        <dsp:cNvPr id="0" name=""/>
        <dsp:cNvSpPr/>
      </dsp:nvSpPr>
      <dsp:spPr>
        <a:xfrm>
          <a:off x="0" y="2759444"/>
          <a:ext cx="6496050" cy="181049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R" sz="1800" kern="1200"/>
            <a:t>Desde estas comunidades se generan procesos de coordinación y colaboración con instancias de la Universidad de Costa Rica y la Universidad Estatal a Distancia. Internamente en la UNA, se coordina también con el Instituto de Estudios de Población.</a:t>
          </a:r>
          <a:endParaRPr lang="en-US" sz="1800" kern="1200"/>
        </a:p>
      </dsp:txBody>
      <dsp:txXfrm>
        <a:off x="0" y="2759444"/>
        <a:ext cx="6496050" cy="1810494"/>
      </dsp:txXfrm>
    </dsp:sp>
    <dsp:sp modelId="{FAE2CC6E-2888-485B-8016-F4761D0BC59F}">
      <dsp:nvSpPr>
        <dsp:cNvPr id="0" name=""/>
        <dsp:cNvSpPr/>
      </dsp:nvSpPr>
      <dsp:spPr>
        <a:xfrm rot="10800000">
          <a:off x="0" y="2061"/>
          <a:ext cx="6496050" cy="2784539"/>
        </a:xfrm>
        <a:prstGeom prst="upArrowCallou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R" sz="1800" kern="1200"/>
            <a:t>Se gestionaron desde la Escuela tres comunidades epistémicas, de las cuales dos se encuentran en una dinámica constante y productiva con la generación de eventos académicos y procesos de investigación donde sobresale la organización y diseño de la III Encuesta Nacional sobre Prácticas y Valores Religiosos. </a:t>
          </a:r>
          <a:endParaRPr lang="en-US" sz="1800" kern="1200"/>
        </a:p>
      </dsp:txBody>
      <dsp:txXfrm rot="10800000">
        <a:off x="0" y="2061"/>
        <a:ext cx="6496050" cy="180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70033-5CCE-4E53-9E75-4D44195D78C5}">
      <dsp:nvSpPr>
        <dsp:cNvPr id="0" name=""/>
        <dsp:cNvSpPr/>
      </dsp:nvSpPr>
      <dsp:spPr>
        <a:xfrm>
          <a:off x="8265" y="197070"/>
          <a:ext cx="2470479" cy="3662292"/>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Calibri" panose="020F0502020204030204" pitchFamily="34" charset="0"/>
            <a:buNone/>
          </a:pPr>
          <a:r>
            <a:rPr lang="es-CR" sz="1100" kern="1200" dirty="0"/>
            <a:t>Se participó en un consorcio académico con 12 entes universitarios de 8 países latinoamericanos, España y Estados Unidos que buscaban el desarrollo y el intercambio de la investigación. Quedaron los contactos y los vínculos para futuros procesos de colaboración académica.</a:t>
          </a:r>
        </a:p>
        <a:p>
          <a:pPr marL="0" lvl="0" indent="0" algn="l" defTabSz="488950">
            <a:lnSpc>
              <a:spcPct val="90000"/>
            </a:lnSpc>
            <a:spcBef>
              <a:spcPct val="0"/>
            </a:spcBef>
            <a:spcAft>
              <a:spcPct val="35000"/>
            </a:spcAft>
            <a:buFont typeface="Calibri" panose="020F0502020204030204" pitchFamily="34" charset="0"/>
            <a:buNone/>
          </a:pPr>
          <a:endParaRPr lang="es-CR" sz="1100" kern="1200" dirty="0"/>
        </a:p>
        <a:p>
          <a:pPr marL="0" lvl="0" indent="0" algn="l" defTabSz="488950">
            <a:lnSpc>
              <a:spcPct val="90000"/>
            </a:lnSpc>
            <a:spcBef>
              <a:spcPct val="0"/>
            </a:spcBef>
            <a:spcAft>
              <a:spcPct val="35000"/>
            </a:spcAft>
            <a:buFont typeface="Calibri" panose="020F0502020204030204" pitchFamily="34" charset="0"/>
            <a:buNone/>
          </a:pPr>
          <a:r>
            <a:rPr lang="es-CR" sz="1100" kern="1200" dirty="0"/>
            <a:t>Se organizó el Seminario Internacional “El Grito de la Tierra”, en coordinación con la Universidad de </a:t>
          </a:r>
          <a:r>
            <a:rPr lang="es-CR" sz="1100" kern="1200" dirty="0" err="1"/>
            <a:t>Osnabruck</a:t>
          </a:r>
          <a:r>
            <a:rPr lang="es-CR" sz="1100" kern="1200" dirty="0"/>
            <a:t>, ICALA y DAAD,  Participaron personas académicas de Latinoamérica y Alemania.</a:t>
          </a:r>
        </a:p>
        <a:p>
          <a:pPr marL="57150" lvl="1" indent="-57150" algn="l" defTabSz="400050">
            <a:lnSpc>
              <a:spcPct val="90000"/>
            </a:lnSpc>
            <a:spcBef>
              <a:spcPct val="0"/>
            </a:spcBef>
            <a:spcAft>
              <a:spcPct val="15000"/>
            </a:spcAft>
            <a:buChar char="•"/>
          </a:pPr>
          <a:endParaRPr lang="es-CR" sz="900" kern="1200"/>
        </a:p>
      </dsp:txBody>
      <dsp:txXfrm>
        <a:off x="80623" y="269428"/>
        <a:ext cx="2325763" cy="3517576"/>
      </dsp:txXfrm>
    </dsp:sp>
    <dsp:sp modelId="{754F692E-A637-4172-8C94-7C65C326CF17}">
      <dsp:nvSpPr>
        <dsp:cNvPr id="0" name=""/>
        <dsp:cNvSpPr/>
      </dsp:nvSpPr>
      <dsp:spPr>
        <a:xfrm>
          <a:off x="2725792" y="1721877"/>
          <a:ext cx="523741" cy="6126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s-CR" sz="900" kern="1200"/>
            <a:t>1</a:t>
          </a:r>
        </a:p>
      </dsp:txBody>
      <dsp:txXfrm>
        <a:off x="2725792" y="1844413"/>
        <a:ext cx="366619" cy="367606"/>
      </dsp:txXfrm>
    </dsp:sp>
    <dsp:sp modelId="{69FBA914-10C2-40E3-98A7-686DF2A5155B}">
      <dsp:nvSpPr>
        <dsp:cNvPr id="0" name=""/>
        <dsp:cNvSpPr/>
      </dsp:nvSpPr>
      <dsp:spPr>
        <a:xfrm>
          <a:off x="3466936" y="197070"/>
          <a:ext cx="2470479" cy="3662292"/>
        </a:xfrm>
        <a:prstGeom prst="roundRect">
          <a:avLst>
            <a:gd name="adj" fmla="val 10000"/>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Calibri" panose="020F0502020204030204" pitchFamily="34" charset="0"/>
            <a:buNone/>
          </a:pPr>
          <a:r>
            <a:rPr lang="es-CR" sz="1100" kern="1200" dirty="0"/>
            <a:t>Existen acciones de cooperación e intercambio con universidades brasileñas, una chilena, otra alemana, con CLACSO y agrupaciones académicas de Suramérica y Centroamérica. En este contexto </a:t>
          </a:r>
          <a:r>
            <a:rPr lang="en-US" sz="1100" kern="1200" dirty="0"/>
            <a:t>se </a:t>
          </a:r>
          <a:r>
            <a:rPr lang="es-CR" sz="1100" kern="1200" dirty="0"/>
            <a:t>firmó un Convenio con la Universidad </a:t>
          </a:r>
          <a:r>
            <a:rPr lang="es-CR" sz="1100" kern="1200" dirty="0" err="1"/>
            <a:t>UnoChapecco</a:t>
          </a:r>
          <a:r>
            <a:rPr lang="es-CR" sz="1100" kern="1200" dirty="0"/>
            <a:t>, otros dos convenios con la UBL y están en estudio los documentos respectivos para firmar convenios con la FURB y con el IFRN de Brasil. Está en desarrollo un seminario conjunto entre la Universidad Católica del Norte en Chile y la Escuela Ecuménica que sirva de base para establecer en el futuro cercano un convenio. </a:t>
          </a:r>
        </a:p>
        <a:p>
          <a:pPr marL="57150" lvl="1" indent="-57150" algn="l" defTabSz="400050">
            <a:lnSpc>
              <a:spcPct val="90000"/>
            </a:lnSpc>
            <a:spcBef>
              <a:spcPct val="0"/>
            </a:spcBef>
            <a:spcAft>
              <a:spcPct val="15000"/>
            </a:spcAft>
            <a:buChar char="•"/>
          </a:pPr>
          <a:endParaRPr lang="es-CR" sz="900" kern="1200"/>
        </a:p>
      </dsp:txBody>
      <dsp:txXfrm>
        <a:off x="3539294" y="269428"/>
        <a:ext cx="2325763" cy="3517576"/>
      </dsp:txXfrm>
    </dsp:sp>
    <dsp:sp modelId="{57E11C95-8AD1-490A-BE3B-A227311DCA29}">
      <dsp:nvSpPr>
        <dsp:cNvPr id="0" name=""/>
        <dsp:cNvSpPr/>
      </dsp:nvSpPr>
      <dsp:spPr>
        <a:xfrm>
          <a:off x="6184463" y="1721877"/>
          <a:ext cx="523741" cy="612678"/>
        </a:xfrm>
        <a:prstGeom prst="rightArrow">
          <a:avLst>
            <a:gd name="adj1" fmla="val 60000"/>
            <a:gd name="adj2" fmla="val 50000"/>
          </a:avLst>
        </a:prstGeom>
        <a:solidFill>
          <a:schemeClr val="accent5">
            <a:hueOff val="6237238"/>
            <a:satOff val="-4013"/>
            <a:lumOff val="27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s-CR" sz="900" kern="1200"/>
            <a:t>2</a:t>
          </a:r>
        </a:p>
      </dsp:txBody>
      <dsp:txXfrm>
        <a:off x="6184463" y="1844413"/>
        <a:ext cx="366619" cy="367606"/>
      </dsp:txXfrm>
    </dsp:sp>
    <dsp:sp modelId="{82ABFB64-7907-4EA9-97E7-311540A3C33E}">
      <dsp:nvSpPr>
        <dsp:cNvPr id="0" name=""/>
        <dsp:cNvSpPr/>
      </dsp:nvSpPr>
      <dsp:spPr>
        <a:xfrm>
          <a:off x="6925607" y="197070"/>
          <a:ext cx="2470479" cy="3662292"/>
        </a:xfrm>
        <a:prstGeom prst="roundRect">
          <a:avLst>
            <a:gd name="adj" fmla="val 10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s-CR" sz="1100" kern="1200"/>
            <a:t>Se promovió, organizó y gestiona una red centroamericana de pedagogías y espiritualidades de la esperanza con 18 organizaciones comunitarias y territoriales de Centroamérica.</a:t>
          </a:r>
        </a:p>
      </dsp:txBody>
      <dsp:txXfrm>
        <a:off x="6997965" y="269428"/>
        <a:ext cx="2325763" cy="351757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290221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C07D04-89FA-42F8-B127-E54E04370CA1}" type="datetimeFigureOut">
              <a:rPr lang="es-CR" smtClean="0"/>
              <a:t>31/7/2024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251737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3804686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828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218511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4"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390703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4"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692837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405198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1800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224156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190486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C07D04-89FA-42F8-B127-E54E04370CA1}" type="datetimeFigureOut">
              <a:rPr lang="es-CR" smtClean="0"/>
              <a:t>31/7/2024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73834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C07D04-89FA-42F8-B127-E54E04370CA1}" type="datetimeFigureOut">
              <a:rPr lang="es-CR" smtClean="0"/>
              <a:t>31/7/2024</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203316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3"/>
          <p:cNvSpPr>
            <a:spLocks noGrp="1"/>
          </p:cNvSpPr>
          <p:nvPr>
            <p:ph type="ftr" sz="quarter" idx="11"/>
          </p:nvPr>
        </p:nvSpPr>
        <p:spPr/>
        <p:txBody>
          <a:bodyPr/>
          <a:lstStyle/>
          <a:p>
            <a:endParaRPr lang="es-CR"/>
          </a:p>
        </p:txBody>
      </p:sp>
      <p:sp>
        <p:nvSpPr>
          <p:cNvPr id="6" name="Slide Number Placeholder 4"/>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389853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2"/>
          <p:cNvSpPr>
            <a:spLocks noGrp="1"/>
          </p:cNvSpPr>
          <p:nvPr>
            <p:ph type="ftr" sz="quarter" idx="11"/>
          </p:nvPr>
        </p:nvSpPr>
        <p:spPr/>
        <p:txBody>
          <a:bodyPr/>
          <a:lstStyle/>
          <a:p>
            <a:endParaRPr lang="es-CR"/>
          </a:p>
        </p:txBody>
      </p:sp>
      <p:sp>
        <p:nvSpPr>
          <p:cNvPr id="6" name="Slide Number Placeholder 3"/>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371552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03C07D04-89FA-42F8-B127-E54E04370CA1}" type="datetimeFigureOut">
              <a:rPr lang="es-CR" smtClean="0"/>
              <a:t>31/7/2024</a:t>
            </a:fld>
            <a:endParaRPr lang="es-CR"/>
          </a:p>
        </p:txBody>
      </p:sp>
      <p:sp>
        <p:nvSpPr>
          <p:cNvPr id="5" name="Footer Placeholder 5"/>
          <p:cNvSpPr>
            <a:spLocks noGrp="1"/>
          </p:cNvSpPr>
          <p:nvPr>
            <p:ph type="ftr" sz="quarter" idx="11"/>
          </p:nvPr>
        </p:nvSpPr>
        <p:spPr/>
        <p:txBody>
          <a:bodyPr/>
          <a:lstStyle/>
          <a:p>
            <a:endParaRPr lang="es-CR"/>
          </a:p>
        </p:txBody>
      </p:sp>
      <p:sp>
        <p:nvSpPr>
          <p:cNvPr id="6" name="Slide Number Placeholder 6"/>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126052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C07D04-89FA-42F8-B127-E54E04370CA1}" type="datetimeFigureOut">
              <a:rPr lang="es-CR" smtClean="0"/>
              <a:t>31/7/2024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28689456-D85F-4B63-8D41-AEA4CBEF12F0}" type="slidenum">
              <a:rPr lang="es-CR" smtClean="0"/>
              <a:t>‹Nº›</a:t>
            </a:fld>
            <a:endParaRPr lang="es-CR"/>
          </a:p>
        </p:txBody>
      </p:sp>
    </p:spTree>
    <p:extLst>
      <p:ext uri="{BB962C8B-B14F-4D97-AF65-F5344CB8AC3E}">
        <p14:creationId xmlns:p14="http://schemas.microsoft.com/office/powerpoint/2010/main" val="45194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C07D04-89FA-42F8-B127-E54E04370CA1}" type="datetimeFigureOut">
              <a:rPr lang="es-CR" smtClean="0"/>
              <a:t>31/7/2024</a:t>
            </a:fld>
            <a:endParaRPr lang="es-C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689456-D85F-4B63-8D41-AEA4CBEF12F0}" type="slidenum">
              <a:rPr lang="es-CR" smtClean="0"/>
              <a:t>‹Nº›</a:t>
            </a:fld>
            <a:endParaRPr lang="es-CR"/>
          </a:p>
        </p:txBody>
      </p:sp>
    </p:spTree>
    <p:extLst>
      <p:ext uri="{BB962C8B-B14F-4D97-AF65-F5344CB8AC3E}">
        <p14:creationId xmlns:p14="http://schemas.microsoft.com/office/powerpoint/2010/main" val="129498981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Una vista superior de bolas de cromo">
            <a:extLst>
              <a:ext uri="{FF2B5EF4-FFF2-40B4-BE49-F238E27FC236}">
                <a16:creationId xmlns:a16="http://schemas.microsoft.com/office/drawing/2014/main" id="{2328C22D-1965-0491-44AB-EB6A261F0CDF}"/>
              </a:ext>
            </a:extLst>
          </p:cNvPr>
          <p:cNvPicPr>
            <a:picLocks noChangeAspect="1"/>
          </p:cNvPicPr>
          <p:nvPr/>
        </p:nvPicPr>
        <p:blipFill rotWithShape="1">
          <a:blip r:embed="rId3">
            <a:duotone>
              <a:prstClr val="black"/>
              <a:schemeClr val="accent5">
                <a:tint val="45000"/>
                <a:satMod val="400000"/>
              </a:schemeClr>
            </a:duotone>
            <a:alphaModFix amt="25000"/>
          </a:blip>
          <a:srcRect t="14773"/>
          <a:stretch/>
        </p:blipFill>
        <p:spPr>
          <a:xfrm>
            <a:off x="20" y="10"/>
            <a:ext cx="12191980" cy="6857990"/>
          </a:xfrm>
          <a:prstGeom prst="rect">
            <a:avLst/>
          </a:prstGeom>
        </p:spPr>
      </p:pic>
      <p:sp>
        <p:nvSpPr>
          <p:cNvPr id="2" name="Título 1">
            <a:extLst>
              <a:ext uri="{FF2B5EF4-FFF2-40B4-BE49-F238E27FC236}">
                <a16:creationId xmlns:a16="http://schemas.microsoft.com/office/drawing/2014/main" id="{8942FF4D-CFE7-484B-ABE3-AD3D344E4F82}"/>
              </a:ext>
            </a:extLst>
          </p:cNvPr>
          <p:cNvSpPr>
            <a:spLocks noGrp="1"/>
          </p:cNvSpPr>
          <p:nvPr>
            <p:ph type="ctrTitle"/>
          </p:nvPr>
        </p:nvSpPr>
        <p:spPr/>
        <p:txBody>
          <a:bodyPr>
            <a:normAutofit/>
          </a:bodyPr>
          <a:lstStyle/>
          <a:p>
            <a:pPr>
              <a:lnSpc>
                <a:spcPct val="90000"/>
              </a:lnSpc>
            </a:pPr>
            <a:r>
              <a:rPr lang="es-CR" dirty="0"/>
              <a:t>Informe final de gestión y rendición de cuentas </a:t>
            </a:r>
            <a:br>
              <a:rPr lang="es-CR" dirty="0"/>
            </a:br>
            <a:r>
              <a:rPr lang="es-CR" sz="2000" dirty="0"/>
              <a:t>Dirección EECR 15/10/2020 – 01/08/2024</a:t>
            </a:r>
            <a:endParaRPr lang="es-CR" dirty="0"/>
          </a:p>
        </p:txBody>
      </p:sp>
      <p:sp>
        <p:nvSpPr>
          <p:cNvPr id="3" name="Subtítulo 2">
            <a:extLst>
              <a:ext uri="{FF2B5EF4-FFF2-40B4-BE49-F238E27FC236}">
                <a16:creationId xmlns:a16="http://schemas.microsoft.com/office/drawing/2014/main" id="{9D1CF350-3CA2-4EFC-9A17-41B6E2E4894F}"/>
              </a:ext>
            </a:extLst>
          </p:cNvPr>
          <p:cNvSpPr>
            <a:spLocks noGrp="1"/>
          </p:cNvSpPr>
          <p:nvPr>
            <p:ph type="subTitle" idx="1"/>
          </p:nvPr>
        </p:nvSpPr>
        <p:spPr/>
        <p:txBody>
          <a:bodyPr>
            <a:normAutofit/>
          </a:bodyPr>
          <a:lstStyle/>
          <a:p>
            <a:r>
              <a:rPr lang="es-CR" dirty="0"/>
              <a:t>ESCUELA ECUMÉNICA DE CIENCIAS DE LA RELIGIÓN</a:t>
            </a:r>
          </a:p>
        </p:txBody>
      </p:sp>
    </p:spTree>
    <p:extLst>
      <p:ext uri="{BB962C8B-B14F-4D97-AF65-F5344CB8AC3E}">
        <p14:creationId xmlns:p14="http://schemas.microsoft.com/office/powerpoint/2010/main" val="22789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545A8-22B5-4786-85DC-A0F9735FB7B2}"/>
              </a:ext>
            </a:extLst>
          </p:cNvPr>
          <p:cNvSpPr>
            <a:spLocks noGrp="1"/>
          </p:cNvSpPr>
          <p:nvPr>
            <p:ph type="title"/>
          </p:nvPr>
        </p:nvSpPr>
        <p:spPr>
          <a:xfrm>
            <a:off x="646111" y="452718"/>
            <a:ext cx="9404723" cy="1400530"/>
          </a:xfrm>
        </p:spPr>
        <p:txBody>
          <a:bodyPr>
            <a:normAutofit/>
          </a:bodyPr>
          <a:lstStyle/>
          <a:p>
            <a:r>
              <a:rPr lang="es-CR"/>
              <a:t>Relaciones con otras universidades e internacionalización</a:t>
            </a:r>
          </a:p>
        </p:txBody>
      </p:sp>
      <p:graphicFrame>
        <p:nvGraphicFramePr>
          <p:cNvPr id="5" name="Marcador de contenido 2">
            <a:extLst>
              <a:ext uri="{FF2B5EF4-FFF2-40B4-BE49-F238E27FC236}">
                <a16:creationId xmlns:a16="http://schemas.microsoft.com/office/drawing/2014/main" id="{777E8CDA-D0D8-E784-ED59-39592D73D6DD}"/>
              </a:ext>
            </a:extLst>
          </p:cNvPr>
          <p:cNvGraphicFramePr>
            <a:graphicFrameLocks noGrp="1"/>
          </p:cNvGraphicFramePr>
          <p:nvPr>
            <p:ph idx="1"/>
            <p:extLst>
              <p:ext uri="{D42A27DB-BD31-4B8C-83A1-F6EECF244321}">
                <p14:modId xmlns:p14="http://schemas.microsoft.com/office/powerpoint/2010/main" val="403444910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36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E2FD29-E18D-4306-B1F9-9E745443C2BA}"/>
              </a:ext>
            </a:extLst>
          </p:cNvPr>
          <p:cNvSpPr>
            <a:spLocks noGrp="1"/>
          </p:cNvSpPr>
          <p:nvPr>
            <p:ph type="title"/>
          </p:nvPr>
        </p:nvSpPr>
        <p:spPr>
          <a:xfrm>
            <a:off x="648930" y="629266"/>
            <a:ext cx="5616217" cy="1622321"/>
          </a:xfrm>
        </p:spPr>
        <p:txBody>
          <a:bodyPr>
            <a:normAutofit/>
          </a:bodyPr>
          <a:lstStyle/>
          <a:p>
            <a:r>
              <a:rPr lang="es-CR">
                <a:solidFill>
                  <a:srgbClr val="EBEBEB"/>
                </a:solidFill>
              </a:rPr>
              <a:t>Acciones vinculadas a plan de gestión</a:t>
            </a:r>
          </a:p>
        </p:txBody>
      </p:sp>
      <p:sp>
        <p:nvSpPr>
          <p:cNvPr id="2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5" name="Freeform: Shape 2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8" name="Graphic 17" descr="Marca de verificación">
            <a:extLst>
              <a:ext uri="{FF2B5EF4-FFF2-40B4-BE49-F238E27FC236}">
                <a16:creationId xmlns:a16="http://schemas.microsoft.com/office/drawing/2014/main" id="{375740F2-3C4D-5F59-D55D-771D3EB6D6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3742" y="1438929"/>
            <a:ext cx="3980139" cy="3980139"/>
          </a:xfrm>
          <a:prstGeom prst="rect">
            <a:avLst/>
          </a:prstGeom>
          <a:effectLst/>
        </p:spPr>
      </p:pic>
      <p:sp>
        <p:nvSpPr>
          <p:cNvPr id="27" name="Rectangle 2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Marcador de contenido 2">
            <a:extLst>
              <a:ext uri="{FF2B5EF4-FFF2-40B4-BE49-F238E27FC236}">
                <a16:creationId xmlns:a16="http://schemas.microsoft.com/office/drawing/2014/main" id="{0A1FCF82-A7FA-4FE2-9636-A0B25FC686E9}"/>
              </a:ext>
            </a:extLst>
          </p:cNvPr>
          <p:cNvSpPr>
            <a:spLocks noGrp="1"/>
          </p:cNvSpPr>
          <p:nvPr>
            <p:ph idx="1"/>
          </p:nvPr>
        </p:nvSpPr>
        <p:spPr>
          <a:xfrm>
            <a:off x="648931" y="2438400"/>
            <a:ext cx="5616216" cy="3785419"/>
          </a:xfrm>
        </p:spPr>
        <p:txBody>
          <a:bodyPr>
            <a:normAutofit/>
          </a:bodyPr>
          <a:lstStyle/>
          <a:p>
            <a:pPr>
              <a:lnSpc>
                <a:spcPct val="90000"/>
              </a:lnSpc>
            </a:pPr>
            <a:endParaRPr lang="es-CR" sz="1400">
              <a:solidFill>
                <a:srgbClr val="FFFFFF"/>
              </a:solidFill>
            </a:endParaRPr>
          </a:p>
          <a:p>
            <a:pPr marL="342900" lvl="0" indent="-342900">
              <a:lnSpc>
                <a:spcPct val="90000"/>
              </a:lnSpc>
              <a:buFont typeface="Calibri" panose="020F0502020204030204" pitchFamily="34" charset="0"/>
              <a:buChar char="-"/>
            </a:pP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Elaboración del Plan Quinquenal de Mediano Plazo</a:t>
            </a:r>
            <a:endParaRPr lang="es-CR"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El diagnóstico y la elaboración del </a:t>
            </a:r>
            <a:r>
              <a:rPr lang="es-CR" sz="1400">
                <a:solidFill>
                  <a:srgbClr val="FFFFFF"/>
                </a:solidFill>
                <a:effectLst/>
                <a:latin typeface="Calibri" panose="020F0502020204030204" pitchFamily="34" charset="0"/>
                <a:ea typeface="Calibri" panose="020F0502020204030204" pitchFamily="34" charset="0"/>
                <a:cs typeface="Calibri" panose="020F0502020204030204" pitchFamily="34" charset="0"/>
              </a:rPr>
              <a:t>Plan de Fortalecimiento y Estabilidad del Sector Académico (</a:t>
            </a: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PFESA)</a:t>
            </a:r>
            <a:endParaRPr lang="es-CR"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La elaboración y gestión del Registro de Elegibles Temporal Académico</a:t>
            </a:r>
            <a:endParaRPr lang="es-CR"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Proceso de reflexión y producción de documentos para abonar al cambio estratégico, programático y curricular de la Escuela</a:t>
            </a:r>
            <a:endParaRPr lang="es-CR"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Evaluación de efectos y alcances del Convenio PANI</a:t>
            </a:r>
            <a:endParaRPr lang="es-CR"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Evaluación en proceso de las maestrías</a:t>
            </a:r>
            <a:endParaRPr lang="es-CR"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Seguimiento y gestión para la adquisición, renovación, mantenimiento y uso de equipo tecnológico</a:t>
            </a:r>
            <a:endParaRPr lang="es-CR"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800"/>
              </a:spcAft>
              <a:buFont typeface="Calibri" panose="020F0502020204030204" pitchFamily="34" charset="0"/>
              <a:buChar char="-"/>
            </a:pPr>
            <a:r>
              <a:rPr lang="es-CR"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Coordinación, gestión, diseño e Inversión para III Encuesta Nacional de Prácticas y Valores Religiosos</a:t>
            </a:r>
            <a:endParaRPr lang="es-CR"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12948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BF95D9AB-C9ED-4854-BF03-9F5D2B245BB3}"/>
              </a:ext>
            </a:extLst>
          </p:cNvPr>
          <p:cNvSpPr>
            <a:spLocks noGrp="1"/>
          </p:cNvSpPr>
          <p:nvPr>
            <p:ph type="title"/>
          </p:nvPr>
        </p:nvSpPr>
        <p:spPr>
          <a:xfrm>
            <a:off x="806195" y="804672"/>
            <a:ext cx="3521359" cy="5248656"/>
          </a:xfrm>
        </p:spPr>
        <p:txBody>
          <a:bodyPr anchor="ctr">
            <a:normAutofit/>
          </a:bodyPr>
          <a:lstStyle/>
          <a:p>
            <a:pPr algn="ctr"/>
            <a:r>
              <a:rPr lang="es-CR" sz="2300"/>
              <a:t>OBSERVACIONES Y RECOMENDACIONES</a:t>
            </a:r>
          </a:p>
        </p:txBody>
      </p:sp>
      <p:sp>
        <p:nvSpPr>
          <p:cNvPr id="3" name="Marcador de contenido 2">
            <a:extLst>
              <a:ext uri="{FF2B5EF4-FFF2-40B4-BE49-F238E27FC236}">
                <a16:creationId xmlns:a16="http://schemas.microsoft.com/office/drawing/2014/main" id="{BBF28C0F-54CD-4863-B770-CC70E1A09438}"/>
              </a:ext>
            </a:extLst>
          </p:cNvPr>
          <p:cNvSpPr>
            <a:spLocks noGrp="1"/>
          </p:cNvSpPr>
          <p:nvPr>
            <p:ph idx="1"/>
          </p:nvPr>
        </p:nvSpPr>
        <p:spPr>
          <a:xfrm>
            <a:off x="4975861" y="804671"/>
            <a:ext cx="6399930" cy="5423409"/>
          </a:xfrm>
        </p:spPr>
        <p:txBody>
          <a:bodyPr anchor="ctr">
            <a:normAutofit fontScale="92500" lnSpcReduction="10000"/>
          </a:bodyPr>
          <a:lstStyle/>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Renovar sobre todo la carrera de teología y también la carrera de enseñanza de la religión en el nivel de los grados. La Maestría de Estudios Teológicos deberá también pasar por una fuerte revisión y renovación curricular y programática.</a:t>
            </a:r>
          </a:p>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Para alcanzar y operacionalizar una propuesta integral e integrada me parece necesario hacer un replanteamiento del carácter e identidad académica y disciplinar de la misma Escuela. Para ello se generaron unos documentos de discusión como punto de partida y se planteó un calendario de acciones para el 2024 que se continuará en el 2025.</a:t>
            </a:r>
          </a:p>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En este proceso, no solo hay que basarse en asuntos curriculares y de organización programática de los grados y posgrados. Es necesario tomar en cuenta las condiciones que hacen posible una escuela como la nuestra en una universidad pública. </a:t>
            </a:r>
          </a:p>
          <a:p>
            <a:pPr marL="342900" lvl="0" indent="-342900" algn="just">
              <a:lnSpc>
                <a:spcPct val="107000"/>
              </a:lnSpc>
              <a:spcAft>
                <a:spcPts val="800"/>
              </a:spcAft>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Entre otros aspectos es de importancia medular tomar en cuenta en contexto socio político, religioso y cultural de nuestro país y de Latinoamérica, en la actualidad y al menos, de los próximos diez años y de cómo nuestras disciplinas se insertan en esos contextos. </a:t>
            </a:r>
          </a:p>
          <a:p>
            <a:pPr marL="114300" indent="0">
              <a:lnSpc>
                <a:spcPct val="90000"/>
              </a:lnSpc>
              <a:buNone/>
            </a:pPr>
            <a:r>
              <a:rPr lang="es-CR" sz="1100" dirty="0">
                <a:effectLst/>
                <a:latin typeface="Arial" panose="020B0604020202020204" pitchFamily="34" charset="0"/>
                <a:ea typeface="Calibri" panose="020F0502020204030204" pitchFamily="34" charset="0"/>
                <a:cs typeface="Times New Roman" panose="02020603050405020304" pitchFamily="18" charset="0"/>
              </a:rPr>
              <a:t> </a:t>
            </a:r>
            <a:endParaRPr lang="es-CR"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90000"/>
              </a:lnSpc>
              <a:buNone/>
            </a:pPr>
            <a:endParaRPr lang="es-CR" sz="1100" dirty="0"/>
          </a:p>
        </p:txBody>
      </p:sp>
    </p:spTree>
    <p:extLst>
      <p:ext uri="{BB962C8B-B14F-4D97-AF65-F5344CB8AC3E}">
        <p14:creationId xmlns:p14="http://schemas.microsoft.com/office/powerpoint/2010/main" val="225851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6" name="Picture 15" descr="Amplio grupo de paracaidistas en el aire">
            <a:extLst>
              <a:ext uri="{FF2B5EF4-FFF2-40B4-BE49-F238E27FC236}">
                <a16:creationId xmlns:a16="http://schemas.microsoft.com/office/drawing/2014/main" id="{2E7E7BA2-1D18-77B7-E1CB-39C385480C06}"/>
              </a:ext>
            </a:extLst>
          </p:cNvPr>
          <p:cNvPicPr>
            <a:picLocks noChangeAspect="1"/>
          </p:cNvPicPr>
          <p:nvPr/>
        </p:nvPicPr>
        <p:blipFill rotWithShape="1">
          <a:blip r:embed="rId3"/>
          <a:srcRect l="30905" r="29737"/>
          <a:stretch/>
        </p:blipFill>
        <p:spPr>
          <a:xfrm>
            <a:off x="8570794" y="10"/>
            <a:ext cx="3624015" cy="6857990"/>
          </a:xfrm>
          <a:prstGeom prst="rect">
            <a:avLst/>
          </a:prstGeom>
        </p:spPr>
      </p:pic>
      <p:sp>
        <p:nvSpPr>
          <p:cNvPr id="20" name="Rectangle 19">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81E41CF9-6ECE-4C27-8C15-5C28007C3ACC}"/>
              </a:ext>
            </a:extLst>
          </p:cNvPr>
          <p:cNvSpPr>
            <a:spLocks noGrp="1"/>
          </p:cNvSpPr>
          <p:nvPr>
            <p:ph idx="1"/>
          </p:nvPr>
        </p:nvSpPr>
        <p:spPr>
          <a:xfrm>
            <a:off x="650667" y="832513"/>
            <a:ext cx="7169499" cy="5415887"/>
          </a:xfrm>
        </p:spPr>
        <p:txBody>
          <a:bodyPr>
            <a:normAutofit fontScale="77500" lnSpcReduction="20000"/>
          </a:bodyPr>
          <a:lstStyle/>
          <a:p>
            <a:pPr marL="342900" lvl="0" indent="-342900">
              <a:lnSpc>
                <a:spcPct val="90000"/>
              </a:lnSpc>
              <a:buFont typeface="+mj-lt"/>
              <a:buAutoNum type="arabicPeriod"/>
            </a:pPr>
            <a:endParaRPr lang="es-CR" sz="9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Es importante también, determinar cuáles serían las condiciones para darle pertinencia a los estudios socio religiosos, a la teología y a la educación religiosa es esos marcos contextuales. Cuáles serían nuestros problemas de estudio, de investigación y de extensión; cuál sería el carácter de nuestra investigación y producción y cómo se articularía toda la actividad sustantiva en la formación disciplinaria que brinda la Escuela para mantener vigencia y pertinencia de forma sostenible a través del tiempo.</a:t>
            </a:r>
          </a:p>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En ese marco, vislumbrar con la mayor objetividad posible, los entornos de mercado profesional para nuestras disciplinas. Formar profesionales en teología como se ha venido haciendo desde que nació la Escuela, ya no es factible en las condiciones actuales. Es vital recrear esta formación y articularla a posibles certificaciones en temas en donde ya hemos acumulado alguna experiencia o que podemos desarrollar a partir de alianzas estratégicas con otras universidades o con otras unidades académicas de la misma Universidad Nacional.</a:t>
            </a:r>
          </a:p>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Sobre esas bases, definir un propósito de Escuela y las condiciones humanas, académicas, pedagógicas, metodológicas para alcanzar ese propósito en una universidad pública dentro de un país centroamericano.</a:t>
            </a:r>
          </a:p>
          <a:p>
            <a:pPr marL="342900" lvl="0" indent="-342900" algn="just">
              <a:lnSpc>
                <a:spcPct val="107000"/>
              </a:lnSpc>
              <a:spcAft>
                <a:spcPts val="800"/>
              </a:spcAft>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En ese sentido, precisar los resultados y efectos que se quieren alcanzar con la docencia, la investigación, la extensión, la producción y dentro de que sectores socio culturales, académicos, organizativos e institucionales. Hay que plantearse qué tipo de formación es necesario dar, con qué propósito, a quiénes, cuál es la mejor metodología y cuáles los contenidos imprescindibles.</a:t>
            </a:r>
          </a:p>
          <a:p>
            <a:pPr lvl="1" indent="-342900">
              <a:lnSpc>
                <a:spcPct val="90000"/>
              </a:lnSpc>
              <a:buFont typeface="+mj-lt"/>
              <a:buAutoNum type="arabicPeriod"/>
            </a:pPr>
            <a:r>
              <a:rPr lang="es-CR" sz="1400" dirty="0">
                <a:effectLst/>
                <a:latin typeface="Arial" panose="020B0604020202020204" pitchFamily="34" charset="0"/>
                <a:ea typeface="Calibri" panose="020F0502020204030204" pitchFamily="34" charset="0"/>
                <a:cs typeface="Times New Roman" panose="02020603050405020304" pitchFamily="18" charset="0"/>
              </a:rPr>
              <a:t>.</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90000"/>
              </a:lnSpc>
            </a:pPr>
            <a:r>
              <a:rPr lang="es-CR" sz="1300" dirty="0">
                <a:effectLst/>
                <a:latin typeface="Arial" panose="020B0604020202020204" pitchFamily="34" charset="0"/>
                <a:ea typeface="Calibri" panose="020F0502020204030204" pitchFamily="34" charset="0"/>
                <a:cs typeface="Times New Roman" panose="02020603050405020304" pitchFamily="18" charset="0"/>
              </a:rPr>
              <a:t> </a:t>
            </a:r>
            <a:endParaRPr lang="es-CR"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s-CR" sz="900" dirty="0"/>
          </a:p>
        </p:txBody>
      </p:sp>
    </p:spTree>
    <p:extLst>
      <p:ext uri="{BB962C8B-B14F-4D97-AF65-F5344CB8AC3E}">
        <p14:creationId xmlns:p14="http://schemas.microsoft.com/office/powerpoint/2010/main" val="85732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F89467F-588D-4365-93E8-4750FAE66624}"/>
              </a:ext>
            </a:extLst>
          </p:cNvPr>
          <p:cNvSpPr>
            <a:spLocks noGrp="1"/>
          </p:cNvSpPr>
          <p:nvPr>
            <p:ph idx="1"/>
          </p:nvPr>
        </p:nvSpPr>
        <p:spPr>
          <a:xfrm>
            <a:off x="1103312" y="545910"/>
            <a:ext cx="9282634" cy="5702489"/>
          </a:xfrm>
        </p:spPr>
        <p:txBody>
          <a:bodyPr>
            <a:normAutofit fontScale="92500" lnSpcReduction="20000"/>
          </a:bodyPr>
          <a:lstStyle/>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A partir de los puntos anteriores, habría que escoger y establecer vínculos orgánicos con las instituciones académicas, públicas, iglesias, sociedad civil, organizaciones, comunidades. movimientos sociales, que le den sentido a los resultados que se quieren lograr y al profesional que se quiere formar. En este marco será esencial la vinculación académica de colaboración, aporte y diálogo dentro de la UNA y alianzas estratégicas de vinculación externa. Una estrategia de internacionalización entra dentro de este marco.</a:t>
            </a:r>
          </a:p>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Por otra parte, es esencial seguir considerando los contextos académicos y financieros de las universidades públicas en Costa Rica y formas de darle sostenibilidad académica y financiera a nuestras disciplinas dentro de la Universidad.</a:t>
            </a:r>
          </a:p>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La Escuela Ecuménica no puede ser indiferentes a las demandas que hace la Universidad sobre cupos de carreras y formas de respuesta desde las unidades académicas. Es vital plantearse con seriedad la necesidad de cumplir con esos cupos; si es posible y si no, que tendría que hacerse para negociar y lograr mantener viva y pujante a nuestra unidad académica y sus propósitos fundamentales.</a:t>
            </a:r>
          </a:p>
          <a:p>
            <a:pPr marL="342900" lvl="0" indent="-342900" algn="just">
              <a:lnSpc>
                <a:spcPct val="107000"/>
              </a:lnSpc>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En ese marco, no se puede pasar por alto la promoción de la matrícula en la Escuela tanto en grados como en posgrados. A este problema hay que responderle con propuestas de solución desde la Unidad Académica, buscando aliados en la universidad y en otras instancias institucionales, en el ámbito nacional y en el ámbito internacional.</a:t>
            </a:r>
          </a:p>
          <a:p>
            <a:pPr marL="342900" lvl="0" indent="-342900" algn="just">
              <a:lnSpc>
                <a:spcPct val="107000"/>
              </a:lnSpc>
              <a:spcAft>
                <a:spcPts val="800"/>
              </a:spcAft>
              <a:buFont typeface="Calibri" panose="020F0502020204030204" pitchFamily="34" charset="0"/>
              <a:buChar char="-"/>
            </a:pPr>
            <a:r>
              <a:rPr lang="es-CR" sz="1800" dirty="0">
                <a:effectLst/>
                <a:latin typeface="Calibri" panose="020F0502020204030204" pitchFamily="34" charset="0"/>
                <a:ea typeface="Calibri" panose="020F0502020204030204" pitchFamily="34" charset="0"/>
                <a:cs typeface="Times New Roman" panose="02020603050405020304" pitchFamily="18" charset="0"/>
              </a:rPr>
              <a:t>Finalmente, el posicionamiento público de la Escuela será fundamental; no hay que descuidarlo, es necesario seguir trabajando con periodistas, redes sociales y participando en la discusión pública de problemas asociados a nuestras disciplinas.</a:t>
            </a:r>
          </a:p>
          <a:p>
            <a:endParaRPr lang="es-CR" dirty="0"/>
          </a:p>
        </p:txBody>
      </p:sp>
    </p:spTree>
    <p:extLst>
      <p:ext uri="{BB962C8B-B14F-4D97-AF65-F5344CB8AC3E}">
        <p14:creationId xmlns:p14="http://schemas.microsoft.com/office/powerpoint/2010/main" val="291158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62000"/>
                <a:hueMod val="108000"/>
                <a:satMod val="164000"/>
                <a:lumMod val="69000"/>
              </a:schemeClr>
              <a:schemeClr val="bg1">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E9645F5-4A00-4A1E-A936-2250396037A7}"/>
              </a:ext>
            </a:extLst>
          </p:cNvPr>
          <p:cNvSpPr>
            <a:spLocks noGrp="1"/>
          </p:cNvSpPr>
          <p:nvPr>
            <p:ph type="ctrTitle"/>
          </p:nvPr>
        </p:nvSpPr>
        <p:spPr/>
        <p:txBody>
          <a:bodyPr>
            <a:normAutofit/>
          </a:bodyPr>
          <a:lstStyle/>
          <a:p>
            <a:r>
              <a:rPr lang="es-CR" dirty="0"/>
              <a:t>ACTIVIDAD SUSTANTIVA</a:t>
            </a:r>
          </a:p>
        </p:txBody>
      </p:sp>
      <p:sp>
        <p:nvSpPr>
          <p:cNvPr id="6" name="Subtítulo 5">
            <a:extLst>
              <a:ext uri="{FF2B5EF4-FFF2-40B4-BE49-F238E27FC236}">
                <a16:creationId xmlns:a16="http://schemas.microsoft.com/office/drawing/2014/main" id="{258C22A6-44CF-4014-BEFC-22CA56D5DB68}"/>
              </a:ext>
            </a:extLst>
          </p:cNvPr>
          <p:cNvSpPr>
            <a:spLocks noGrp="1"/>
          </p:cNvSpPr>
          <p:nvPr>
            <p:ph type="subTitle" idx="1"/>
          </p:nvPr>
        </p:nvSpPr>
        <p:spPr/>
        <p:txBody>
          <a:bodyPr>
            <a:normAutofit/>
          </a:bodyPr>
          <a:lstStyle/>
          <a:p>
            <a:endParaRPr lang="es-CR">
              <a:solidFill>
                <a:schemeClr val="tx1"/>
              </a:solidFill>
            </a:endParaRPr>
          </a:p>
        </p:txBody>
      </p:sp>
    </p:spTree>
    <p:extLst>
      <p:ext uri="{BB962C8B-B14F-4D97-AF65-F5344CB8AC3E}">
        <p14:creationId xmlns:p14="http://schemas.microsoft.com/office/powerpoint/2010/main" val="392357795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885D317-467F-47A2-8361-1D03B09DC529}"/>
              </a:ext>
            </a:extLst>
          </p:cNvPr>
          <p:cNvSpPr>
            <a:spLocks noGrp="1"/>
          </p:cNvSpPr>
          <p:nvPr>
            <p:ph type="title"/>
          </p:nvPr>
        </p:nvSpPr>
        <p:spPr>
          <a:xfrm>
            <a:off x="646111" y="452718"/>
            <a:ext cx="9404723" cy="1239604"/>
          </a:xfrm>
        </p:spPr>
        <p:txBody>
          <a:bodyPr/>
          <a:lstStyle/>
          <a:p>
            <a:r>
              <a:rPr lang="es-CR" sz="3200" dirty="0"/>
              <a:t>3 carreras de grado y 3 carreras de posgrado</a:t>
            </a:r>
          </a:p>
        </p:txBody>
      </p:sp>
      <p:sp>
        <p:nvSpPr>
          <p:cNvPr id="5" name="Marcador de contenido 4">
            <a:extLst>
              <a:ext uri="{FF2B5EF4-FFF2-40B4-BE49-F238E27FC236}">
                <a16:creationId xmlns:a16="http://schemas.microsoft.com/office/drawing/2014/main" id="{5937C923-8EAD-4F2A-8BC6-8CC29026A24D}"/>
              </a:ext>
            </a:extLst>
          </p:cNvPr>
          <p:cNvSpPr>
            <a:spLocks noGrp="1"/>
          </p:cNvSpPr>
          <p:nvPr>
            <p:ph idx="1"/>
          </p:nvPr>
        </p:nvSpPr>
        <p:spPr>
          <a:xfrm>
            <a:off x="1103312" y="1692322"/>
            <a:ext cx="8946541" cy="4556077"/>
          </a:xfrm>
        </p:spPr>
        <p:txBody>
          <a:bodyPr/>
          <a:lstStyle/>
          <a:p>
            <a:pPr marL="0" indent="0">
              <a:buNone/>
            </a:pPr>
            <a:endParaRPr lang="es-CR" dirty="0"/>
          </a:p>
          <a:p>
            <a:endParaRPr lang="es-CR" dirty="0"/>
          </a:p>
          <a:p>
            <a:endParaRPr lang="es-CR" dirty="0"/>
          </a:p>
        </p:txBody>
      </p:sp>
      <p:sp>
        <p:nvSpPr>
          <p:cNvPr id="6" name="Marcador de contenido 5">
            <a:extLst>
              <a:ext uri="{FF2B5EF4-FFF2-40B4-BE49-F238E27FC236}">
                <a16:creationId xmlns:a16="http://schemas.microsoft.com/office/drawing/2014/main" id="{325068D5-BDA1-41BC-B52D-095916C27C8F}"/>
              </a:ext>
            </a:extLst>
          </p:cNvPr>
          <p:cNvSpPr>
            <a:spLocks noGrp="1"/>
          </p:cNvSpPr>
          <p:nvPr>
            <p:ph sz="half" idx="4294967295"/>
          </p:nvPr>
        </p:nvSpPr>
        <p:spPr>
          <a:xfrm>
            <a:off x="7796213" y="2055813"/>
            <a:ext cx="4395787" cy="4200525"/>
          </a:xfrm>
        </p:spPr>
        <p:txBody>
          <a:bodyPr/>
          <a:lstStyle/>
          <a:p>
            <a:pPr marL="0" indent="0">
              <a:buNone/>
            </a:pPr>
            <a:endParaRPr lang="es-CR" dirty="0"/>
          </a:p>
          <a:p>
            <a:endParaRPr lang="es-CR" dirty="0"/>
          </a:p>
        </p:txBody>
      </p:sp>
      <p:graphicFrame>
        <p:nvGraphicFramePr>
          <p:cNvPr id="3" name="Tabla 2">
            <a:extLst>
              <a:ext uri="{FF2B5EF4-FFF2-40B4-BE49-F238E27FC236}">
                <a16:creationId xmlns:a16="http://schemas.microsoft.com/office/drawing/2014/main" id="{11F4A53F-3658-4810-859F-2F041A28A009}"/>
              </a:ext>
            </a:extLst>
          </p:cNvPr>
          <p:cNvGraphicFramePr>
            <a:graphicFrameLocks noGrp="1"/>
          </p:cNvGraphicFramePr>
          <p:nvPr>
            <p:extLst>
              <p:ext uri="{D42A27DB-BD31-4B8C-83A1-F6EECF244321}">
                <p14:modId xmlns:p14="http://schemas.microsoft.com/office/powerpoint/2010/main" val="3597896410"/>
              </p:ext>
            </p:extLst>
          </p:nvPr>
        </p:nvGraphicFramePr>
        <p:xfrm>
          <a:off x="1869744" y="2361063"/>
          <a:ext cx="7697338" cy="3908224"/>
        </p:xfrm>
        <a:graphic>
          <a:graphicData uri="http://schemas.openxmlformats.org/drawingml/2006/table">
            <a:tbl>
              <a:tblPr firstRow="1" firstCol="1" bandRow="1">
                <a:tableStyleId>{5C22544A-7EE6-4342-B048-85BDC9FD1C3A}</a:tableStyleId>
              </a:tblPr>
              <a:tblGrid>
                <a:gridCol w="3982054">
                  <a:extLst>
                    <a:ext uri="{9D8B030D-6E8A-4147-A177-3AD203B41FA5}">
                      <a16:colId xmlns:a16="http://schemas.microsoft.com/office/drawing/2014/main" val="217154778"/>
                    </a:ext>
                  </a:extLst>
                </a:gridCol>
                <a:gridCol w="671694">
                  <a:extLst>
                    <a:ext uri="{9D8B030D-6E8A-4147-A177-3AD203B41FA5}">
                      <a16:colId xmlns:a16="http://schemas.microsoft.com/office/drawing/2014/main" val="1889966238"/>
                    </a:ext>
                  </a:extLst>
                </a:gridCol>
                <a:gridCol w="922750">
                  <a:extLst>
                    <a:ext uri="{9D8B030D-6E8A-4147-A177-3AD203B41FA5}">
                      <a16:colId xmlns:a16="http://schemas.microsoft.com/office/drawing/2014/main" val="4216360319"/>
                    </a:ext>
                  </a:extLst>
                </a:gridCol>
                <a:gridCol w="1060420">
                  <a:extLst>
                    <a:ext uri="{9D8B030D-6E8A-4147-A177-3AD203B41FA5}">
                      <a16:colId xmlns:a16="http://schemas.microsoft.com/office/drawing/2014/main" val="3007156858"/>
                    </a:ext>
                  </a:extLst>
                </a:gridCol>
                <a:gridCol w="1060420">
                  <a:extLst>
                    <a:ext uri="{9D8B030D-6E8A-4147-A177-3AD203B41FA5}">
                      <a16:colId xmlns:a16="http://schemas.microsoft.com/office/drawing/2014/main" val="2592887917"/>
                    </a:ext>
                  </a:extLst>
                </a:gridCol>
              </a:tblGrid>
              <a:tr h="697827">
                <a:tc rowSpan="2">
                  <a:txBody>
                    <a:bodyPr/>
                    <a:lstStyle/>
                    <a:p>
                      <a:pPr algn="ctr">
                        <a:lnSpc>
                          <a:spcPct val="107000"/>
                        </a:lnSpc>
                        <a:spcAft>
                          <a:spcPts val="800"/>
                        </a:spcAft>
                      </a:pPr>
                      <a:r>
                        <a:rPr lang="es-CR" sz="1400" dirty="0">
                          <a:effectLst/>
                        </a:rPr>
                        <a:t>CARRERAS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gridSpan="4">
                  <a:txBody>
                    <a:bodyPr/>
                    <a:lstStyle/>
                    <a:p>
                      <a:pPr algn="ctr">
                        <a:lnSpc>
                          <a:spcPct val="107000"/>
                        </a:lnSpc>
                        <a:spcAft>
                          <a:spcPts val="800"/>
                        </a:spcAft>
                      </a:pPr>
                      <a:r>
                        <a:rPr lang="es-CR" sz="1400" dirty="0">
                          <a:effectLst/>
                        </a:rPr>
                        <a:t>AÑOS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35086478"/>
                  </a:ext>
                </a:extLst>
              </a:tr>
              <a:tr h="306661">
                <a:tc vMerge="1">
                  <a:txBody>
                    <a:bodyPr/>
                    <a:lstStyle/>
                    <a:p>
                      <a:endParaRPr lang="es-CR"/>
                    </a:p>
                  </a:txBody>
                  <a:tcPr/>
                </a:tc>
                <a:tc>
                  <a:txBody>
                    <a:bodyPr/>
                    <a:lstStyle/>
                    <a:p>
                      <a:pPr algn="ctr">
                        <a:lnSpc>
                          <a:spcPct val="107000"/>
                        </a:lnSpc>
                        <a:spcAft>
                          <a:spcPts val="800"/>
                        </a:spcAft>
                      </a:pPr>
                      <a:r>
                        <a:rPr lang="es-CR" sz="1400">
                          <a:effectLst/>
                        </a:rPr>
                        <a:t>2021</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2022</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2023</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I Ciclo 2024</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75962301"/>
                  </a:ext>
                </a:extLst>
              </a:tr>
              <a:tr h="267562">
                <a:tc>
                  <a:txBody>
                    <a:bodyPr/>
                    <a:lstStyle/>
                    <a:p>
                      <a:pPr>
                        <a:lnSpc>
                          <a:spcPct val="107000"/>
                        </a:lnSpc>
                        <a:spcAft>
                          <a:spcPts val="800"/>
                        </a:spcAft>
                      </a:pPr>
                      <a:r>
                        <a:rPr lang="es-CR" sz="1400" dirty="0">
                          <a:effectLst/>
                        </a:rPr>
                        <a:t>Bachillerato en Enseñanza de la Religión</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13</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21</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10</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3</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5559849"/>
                  </a:ext>
                </a:extLst>
              </a:tr>
              <a:tr h="302828">
                <a:tc>
                  <a:txBody>
                    <a:bodyPr/>
                    <a:lstStyle/>
                    <a:p>
                      <a:pPr>
                        <a:lnSpc>
                          <a:spcPct val="107000"/>
                        </a:lnSpc>
                        <a:spcAft>
                          <a:spcPts val="800"/>
                        </a:spcAft>
                      </a:pPr>
                      <a:r>
                        <a:rPr lang="es-CR" sz="1400" dirty="0">
                          <a:effectLst/>
                        </a:rPr>
                        <a:t>Licenciatura en Enseñanza de la Religión</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13</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15</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34</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8</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31307143"/>
                  </a:ext>
                </a:extLst>
              </a:tr>
              <a:tr h="285962">
                <a:tc>
                  <a:txBody>
                    <a:bodyPr/>
                    <a:lstStyle/>
                    <a:p>
                      <a:pPr>
                        <a:lnSpc>
                          <a:spcPct val="107000"/>
                        </a:lnSpc>
                        <a:spcAft>
                          <a:spcPts val="800"/>
                        </a:spcAft>
                      </a:pPr>
                      <a:r>
                        <a:rPr lang="es-CR" sz="1400" dirty="0">
                          <a:effectLst/>
                        </a:rPr>
                        <a:t>Diplomado en Teología</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5</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3</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2</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1</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0561318"/>
                  </a:ext>
                </a:extLst>
              </a:tr>
              <a:tr h="301295">
                <a:tc>
                  <a:txBody>
                    <a:bodyPr/>
                    <a:lstStyle/>
                    <a:p>
                      <a:pPr>
                        <a:lnSpc>
                          <a:spcPct val="107000"/>
                        </a:lnSpc>
                        <a:spcAft>
                          <a:spcPts val="800"/>
                        </a:spcAft>
                      </a:pPr>
                      <a:r>
                        <a:rPr lang="es-CR" sz="1400" dirty="0">
                          <a:effectLst/>
                        </a:rPr>
                        <a:t>Bachillerato en Teología</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7</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4</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2</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12286676"/>
                  </a:ext>
                </a:extLst>
              </a:tr>
              <a:tr h="305128">
                <a:tc>
                  <a:txBody>
                    <a:bodyPr/>
                    <a:lstStyle/>
                    <a:p>
                      <a:pPr>
                        <a:lnSpc>
                          <a:spcPct val="107000"/>
                        </a:lnSpc>
                        <a:spcAft>
                          <a:spcPts val="800"/>
                        </a:spcAft>
                      </a:pPr>
                      <a:r>
                        <a:rPr lang="es-CR" sz="1400" dirty="0">
                          <a:effectLst/>
                        </a:rPr>
                        <a:t>Licenciatura en Teología</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9992173"/>
                  </a:ext>
                </a:extLst>
              </a:tr>
              <a:tr h="299761">
                <a:tc>
                  <a:txBody>
                    <a:bodyPr/>
                    <a:lstStyle/>
                    <a:p>
                      <a:pPr>
                        <a:lnSpc>
                          <a:spcPct val="107000"/>
                        </a:lnSpc>
                        <a:spcAft>
                          <a:spcPts val="800"/>
                        </a:spcAft>
                      </a:pPr>
                      <a:r>
                        <a:rPr lang="es-CR" sz="1400" dirty="0">
                          <a:effectLst/>
                        </a:rPr>
                        <a:t>Maestría en Estudios Teológicos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5</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2</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2</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4</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1621585"/>
                  </a:ext>
                </a:extLst>
              </a:tr>
              <a:tr h="433390">
                <a:tc>
                  <a:txBody>
                    <a:bodyPr/>
                    <a:lstStyle/>
                    <a:p>
                      <a:pPr>
                        <a:lnSpc>
                          <a:spcPct val="107000"/>
                        </a:lnSpc>
                        <a:spcAft>
                          <a:spcPts val="800"/>
                        </a:spcAft>
                      </a:pPr>
                      <a:r>
                        <a:rPr lang="es-CR" sz="1400" dirty="0">
                          <a:effectLst/>
                        </a:rPr>
                        <a:t>Maestría en Estudios Socio Religiosos, Géneros y Diversidades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dirty="0">
                          <a:effectLst/>
                        </a:rPr>
                        <a:t>6</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4</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1569175"/>
                  </a:ext>
                </a:extLst>
              </a:tr>
              <a:tr h="289028">
                <a:tc>
                  <a:txBody>
                    <a:bodyPr/>
                    <a:lstStyle/>
                    <a:p>
                      <a:pPr>
                        <a:lnSpc>
                          <a:spcPct val="107000"/>
                        </a:lnSpc>
                        <a:spcAft>
                          <a:spcPts val="800"/>
                        </a:spcAft>
                      </a:pPr>
                      <a:r>
                        <a:rPr lang="es-CR" sz="1400">
                          <a:effectLst/>
                        </a:rPr>
                        <a:t>SUB -TOTAL</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42</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dirty="0">
                          <a:effectLst/>
                        </a:rPr>
                        <a:t>48</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R" sz="1400">
                          <a:effectLst/>
                        </a:rPr>
                        <a:t>56</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CR" sz="1400">
                          <a:effectLst/>
                        </a:rPr>
                        <a:t>20</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27164436"/>
                  </a:ext>
                </a:extLst>
              </a:tr>
              <a:tr h="397893">
                <a:tc>
                  <a:txBody>
                    <a:bodyPr/>
                    <a:lstStyle/>
                    <a:p>
                      <a:pPr>
                        <a:lnSpc>
                          <a:spcPct val="107000"/>
                        </a:lnSpc>
                        <a:spcAft>
                          <a:spcPts val="800"/>
                        </a:spcAft>
                      </a:pPr>
                      <a:r>
                        <a:rPr lang="es-CR" sz="1400">
                          <a:effectLst/>
                        </a:rPr>
                        <a:t>TOTAL</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gridSpan="4">
                  <a:txBody>
                    <a:bodyPr/>
                    <a:lstStyle/>
                    <a:p>
                      <a:pPr algn="ctr">
                        <a:lnSpc>
                          <a:spcPct val="107000"/>
                        </a:lnSpc>
                        <a:spcAft>
                          <a:spcPts val="800"/>
                        </a:spcAft>
                      </a:pPr>
                      <a:r>
                        <a:rPr lang="es-CR" sz="1800" b="1" dirty="0">
                          <a:effectLst/>
                        </a:rPr>
                        <a:t>166</a:t>
                      </a:r>
                      <a:endParaRPr lang="es-C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043763176"/>
                  </a:ext>
                </a:extLst>
              </a:tr>
            </a:tbl>
          </a:graphicData>
        </a:graphic>
      </p:graphicFrame>
      <p:sp>
        <p:nvSpPr>
          <p:cNvPr id="7" name="Rectangle 1">
            <a:extLst>
              <a:ext uri="{FF2B5EF4-FFF2-40B4-BE49-F238E27FC236}">
                <a16:creationId xmlns:a16="http://schemas.microsoft.com/office/drawing/2014/main" id="{A409E2C5-7FA9-4F6C-AFBC-94A436CAEF6F}"/>
              </a:ext>
            </a:extLst>
          </p:cNvPr>
          <p:cNvSpPr>
            <a:spLocks noChangeArrowheads="1"/>
          </p:cNvSpPr>
          <p:nvPr/>
        </p:nvSpPr>
        <p:spPr bwMode="auto">
          <a:xfrm>
            <a:off x="2306473" y="1736560"/>
            <a:ext cx="687086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R" altLang="es-CR" sz="1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CUADRO 1</a:t>
            </a:r>
            <a:endParaRPr kumimoji="0" lang="es-CR" altLang="es-CR"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R" altLang="es-CR" sz="1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NÚMERO PERSONAS GRADUADAS EN LA ESCUELA ECUMÉNICA POR AÑO</a:t>
            </a:r>
            <a:endParaRPr kumimoji="0" lang="es-CR" altLang="es-CR" sz="17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691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B7AF3BF-BFCB-4B65-B59A-904950530910}"/>
              </a:ext>
            </a:extLst>
          </p:cNvPr>
          <p:cNvSpPr>
            <a:spLocks noGrp="1"/>
          </p:cNvSpPr>
          <p:nvPr>
            <p:ph type="title"/>
          </p:nvPr>
        </p:nvSpPr>
        <p:spPr>
          <a:xfrm>
            <a:off x="1103312" y="452718"/>
            <a:ext cx="8947522" cy="1400530"/>
          </a:xfrm>
        </p:spPr>
        <p:txBody>
          <a:bodyPr anchor="ctr">
            <a:normAutofit/>
          </a:bodyPr>
          <a:lstStyle/>
          <a:p>
            <a:r>
              <a:rPr lang="es-CR">
                <a:solidFill>
                  <a:srgbClr val="FFFFFF"/>
                </a:solidFill>
              </a:rPr>
              <a:t>Algunas de las acciones para que un estudiante se gradúe…</a:t>
            </a:r>
          </a:p>
        </p:txBody>
      </p:sp>
      <p:sp>
        <p:nvSpPr>
          <p:cNvPr id="3" name="Marcador de contenido 2">
            <a:extLst>
              <a:ext uri="{FF2B5EF4-FFF2-40B4-BE49-F238E27FC236}">
                <a16:creationId xmlns:a16="http://schemas.microsoft.com/office/drawing/2014/main" id="{16501EC0-D982-46DD-868D-D47B96662B3D}"/>
              </a:ext>
            </a:extLst>
          </p:cNvPr>
          <p:cNvSpPr>
            <a:spLocks noGrp="1"/>
          </p:cNvSpPr>
          <p:nvPr>
            <p:ph idx="1"/>
          </p:nvPr>
        </p:nvSpPr>
        <p:spPr>
          <a:xfrm>
            <a:off x="1103312" y="2588000"/>
            <a:ext cx="8946541" cy="3817282"/>
          </a:xfrm>
        </p:spPr>
        <p:txBody>
          <a:bodyPr>
            <a:normAutofit/>
          </a:bodyPr>
          <a:lstStyle/>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Calibri" panose="020F0502020204030204" pitchFamily="34" charset="0"/>
                <a:cs typeface="Times New Roman" panose="02020603050405020304" pitchFamily="18" charset="0"/>
              </a:rPr>
              <a:t>Se da asesoría y acompañamiento en el proceso de empadronamiento</a:t>
            </a:r>
          </a:p>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Calibri" panose="020F0502020204030204" pitchFamily="34" charset="0"/>
                <a:cs typeface="Times New Roman" panose="02020603050405020304" pitchFamily="18" charset="0"/>
              </a:rPr>
              <a:t>se organizan y desarrollan p</a:t>
            </a:r>
            <a:r>
              <a:rPr lang="es-CR" sz="1400" dirty="0">
                <a:effectLst/>
                <a:latin typeface="Calibri" panose="020F0502020204030204" pitchFamily="34" charset="0"/>
                <a:ea typeface="Times New Roman" panose="02020603050405020304" pitchFamily="18" charset="0"/>
                <a:cs typeface="Calibri" panose="020F0502020204030204" pitchFamily="34" charset="0"/>
              </a:rPr>
              <a:t>rocesos de inducción en cada ciclo lectivo,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Times New Roman" panose="02020603050405020304" pitchFamily="18" charset="0"/>
                <a:cs typeface="Calibri" panose="020F0502020204030204" pitchFamily="34" charset="0"/>
              </a:rPr>
              <a:t>se brinda acompañamiento y asesoría en matrícula,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Times New Roman" panose="02020603050405020304" pitchFamily="18" charset="0"/>
                <a:cs typeface="Calibri" panose="020F0502020204030204" pitchFamily="34" charset="0"/>
              </a:rPr>
              <a:t>se da acompañamiento para atender problemas que surgen en el aprendizaje virtual,</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Times New Roman" panose="02020603050405020304" pitchFamily="18" charset="0"/>
                <a:cs typeface="Calibri" panose="020F0502020204030204" pitchFamily="34" charset="0"/>
              </a:rPr>
              <a:t>se da atención a problemas particulares,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Times New Roman" panose="02020603050405020304" pitchFamily="18" charset="0"/>
                <a:cs typeface="Calibri" panose="020F0502020204030204" pitchFamily="34" charset="0"/>
              </a:rPr>
              <a:t>se realizan estudios del historial académico para gestionar salidas laterales que permiten que los estudiantes trabajen antes de graduarse y mientras prosiguen sus estudios,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Times New Roman" panose="02020603050405020304" pitchFamily="18" charset="0"/>
                <a:cs typeface="Calibri" panose="020F0502020204030204" pitchFamily="34" charset="0"/>
              </a:rPr>
              <a:t>se gestionan asesorías y se brinda tutorías en el desarrollo de los trabajos finales de graduación en grados y posgrados,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Times New Roman" panose="02020603050405020304" pitchFamily="18" charset="0"/>
                <a:cs typeface="Calibri" panose="020F0502020204030204" pitchFamily="34" charset="0"/>
              </a:rPr>
              <a:t>se da acompañamiento y asesoría para la generación de los diseños e informes de los trabajos finales de graduación,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Calibri" panose="020F0502020204030204" pitchFamily="34" charset="0"/>
              <a:buChar char="-"/>
            </a:pPr>
            <a:r>
              <a:rPr lang="es-CR" sz="1400" dirty="0">
                <a:effectLst/>
                <a:latin typeface="Calibri" panose="020F0502020204030204" pitchFamily="34" charset="0"/>
                <a:ea typeface="Times New Roman" panose="02020603050405020304" pitchFamily="18" charset="0"/>
                <a:cs typeface="Calibri" panose="020F0502020204030204" pitchFamily="34" charset="0"/>
              </a:rPr>
              <a:t>se desarrolla el diseño, montaje y gestión para los exámenes de grado en la licenciatura de enseñanza de la religión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800"/>
              </a:spcAft>
              <a:buFont typeface="Calibri" panose="020F0502020204030204" pitchFamily="34" charset="0"/>
              <a:buChar char="-"/>
            </a:pPr>
            <a:r>
              <a:rPr lang="es-CR" sz="1400" dirty="0">
                <a:effectLst/>
                <a:latin typeface="Calibri" panose="020F0502020204030204" pitchFamily="34" charset="0"/>
                <a:ea typeface="Times New Roman" panose="02020603050405020304" pitchFamily="18" charset="0"/>
                <a:cs typeface="Calibri" panose="020F0502020204030204" pitchFamily="34" charset="0"/>
              </a:rPr>
              <a:t>se realiza la promoción y la gestión para integrar estudiantes como asistentes a </a:t>
            </a:r>
            <a:r>
              <a:rPr lang="es-CR" sz="1400" dirty="0" err="1">
                <a:effectLst/>
                <a:latin typeface="Calibri" panose="020F0502020204030204" pitchFamily="34" charset="0"/>
                <a:ea typeface="Times New Roman" panose="02020603050405020304" pitchFamily="18" charset="0"/>
                <a:cs typeface="Calibri" panose="020F0502020204030204" pitchFamily="34" charset="0"/>
              </a:rPr>
              <a:t>PPAs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s-CR" sz="1300" dirty="0"/>
          </a:p>
        </p:txBody>
      </p:sp>
    </p:spTree>
    <p:extLst>
      <p:ext uri="{BB962C8B-B14F-4D97-AF65-F5344CB8AC3E}">
        <p14:creationId xmlns:p14="http://schemas.microsoft.com/office/powerpoint/2010/main" val="46515169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0DF50-F629-452B-8987-BAAA1B575C5F}"/>
              </a:ext>
            </a:extLst>
          </p:cNvPr>
          <p:cNvSpPr>
            <a:spLocks noGrp="1"/>
          </p:cNvSpPr>
          <p:nvPr>
            <p:ph type="title"/>
          </p:nvPr>
        </p:nvSpPr>
        <p:spPr/>
        <p:txBody>
          <a:bodyPr/>
          <a:lstStyle/>
          <a:p>
            <a:r>
              <a:rPr lang="es-CR" dirty="0"/>
              <a:t>EXTENSIÓN E INVESTIGACIÓN</a:t>
            </a:r>
          </a:p>
        </p:txBody>
      </p:sp>
      <p:sp>
        <p:nvSpPr>
          <p:cNvPr id="3" name="Marcador de contenido 2">
            <a:extLst>
              <a:ext uri="{FF2B5EF4-FFF2-40B4-BE49-F238E27FC236}">
                <a16:creationId xmlns:a16="http://schemas.microsoft.com/office/drawing/2014/main" id="{4BD4961C-D7DA-46DE-A56E-AD11F61E108E}"/>
              </a:ext>
            </a:extLst>
          </p:cNvPr>
          <p:cNvSpPr>
            <a:spLocks noGrp="1"/>
          </p:cNvSpPr>
          <p:nvPr>
            <p:ph idx="1"/>
          </p:nvPr>
        </p:nvSpPr>
        <p:spPr/>
        <p:txBody>
          <a:bodyPr>
            <a:normAutofit/>
          </a:bodyPr>
          <a:lstStyle/>
          <a:p>
            <a:r>
              <a:rPr lang="es-CR" sz="2400" dirty="0">
                <a:effectLst/>
                <a:latin typeface="Calibri" panose="020F0502020204030204" pitchFamily="34" charset="0"/>
                <a:ea typeface="Calibri" panose="020F0502020204030204" pitchFamily="34" charset="0"/>
                <a:cs typeface="Times New Roman" panose="02020603050405020304" pitchFamily="18" charset="0"/>
              </a:rPr>
              <a:t>En el periodo que comprende este informe (octubre del 2020 a julio del 2024) en promedio se han desarrollado 21 </a:t>
            </a:r>
            <a:r>
              <a:rPr lang="es-CR" sz="2400" dirty="0" err="1">
                <a:effectLst/>
                <a:latin typeface="Calibri" panose="020F0502020204030204" pitchFamily="34" charset="0"/>
                <a:ea typeface="Calibri" panose="020F0502020204030204" pitchFamily="34" charset="0"/>
                <a:cs typeface="Times New Roman" panose="02020603050405020304" pitchFamily="18" charset="0"/>
              </a:rPr>
              <a:t>PPAs</a:t>
            </a:r>
            <a:r>
              <a:rPr lang="es-CR"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s-CR" sz="2400" dirty="0">
                <a:latin typeface="Calibri" panose="020F0502020204030204" pitchFamily="34" charset="0"/>
                <a:cs typeface="Times New Roman" panose="02020603050405020304" pitchFamily="18" charset="0"/>
              </a:rPr>
              <a:t>Coordinación y trabajo conjunto con otras unidades académicas</a:t>
            </a:r>
          </a:p>
          <a:p>
            <a:endParaRPr lang="es-CR" sz="2400" dirty="0"/>
          </a:p>
        </p:txBody>
      </p:sp>
    </p:spTree>
    <p:extLst>
      <p:ext uri="{BB962C8B-B14F-4D97-AF65-F5344CB8AC3E}">
        <p14:creationId xmlns:p14="http://schemas.microsoft.com/office/powerpoint/2010/main" val="400516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B946DA5-37D3-42D9-B7C1-1C5979B66AA5}"/>
              </a:ext>
            </a:extLst>
          </p:cNvPr>
          <p:cNvGraphicFramePr>
            <a:graphicFrameLocks noGrp="1"/>
          </p:cNvGraphicFramePr>
          <p:nvPr>
            <p:extLst>
              <p:ext uri="{D42A27DB-BD31-4B8C-83A1-F6EECF244321}">
                <p14:modId xmlns:p14="http://schemas.microsoft.com/office/powerpoint/2010/main" val="1818166349"/>
              </p:ext>
            </p:extLst>
          </p:nvPr>
        </p:nvGraphicFramePr>
        <p:xfrm>
          <a:off x="764275" y="122830"/>
          <a:ext cx="11177516" cy="6632810"/>
        </p:xfrm>
        <a:graphic>
          <a:graphicData uri="http://schemas.openxmlformats.org/drawingml/2006/table">
            <a:tbl>
              <a:tblPr firstRow="1" firstCol="1" bandRow="1">
                <a:tableStyleId>{5C22544A-7EE6-4342-B048-85BDC9FD1C3A}</a:tableStyleId>
              </a:tblPr>
              <a:tblGrid>
                <a:gridCol w="5672590">
                  <a:extLst>
                    <a:ext uri="{9D8B030D-6E8A-4147-A177-3AD203B41FA5}">
                      <a16:colId xmlns:a16="http://schemas.microsoft.com/office/drawing/2014/main" val="3536161816"/>
                    </a:ext>
                  </a:extLst>
                </a:gridCol>
                <a:gridCol w="716310">
                  <a:extLst>
                    <a:ext uri="{9D8B030D-6E8A-4147-A177-3AD203B41FA5}">
                      <a16:colId xmlns:a16="http://schemas.microsoft.com/office/drawing/2014/main" val="65004652"/>
                    </a:ext>
                  </a:extLst>
                </a:gridCol>
                <a:gridCol w="929368">
                  <a:extLst>
                    <a:ext uri="{9D8B030D-6E8A-4147-A177-3AD203B41FA5}">
                      <a16:colId xmlns:a16="http://schemas.microsoft.com/office/drawing/2014/main" val="335922843"/>
                    </a:ext>
                  </a:extLst>
                </a:gridCol>
                <a:gridCol w="897866">
                  <a:extLst>
                    <a:ext uri="{9D8B030D-6E8A-4147-A177-3AD203B41FA5}">
                      <a16:colId xmlns:a16="http://schemas.microsoft.com/office/drawing/2014/main" val="3627414605"/>
                    </a:ext>
                  </a:extLst>
                </a:gridCol>
                <a:gridCol w="804640">
                  <a:extLst>
                    <a:ext uri="{9D8B030D-6E8A-4147-A177-3AD203B41FA5}">
                      <a16:colId xmlns:a16="http://schemas.microsoft.com/office/drawing/2014/main" val="2179357967"/>
                    </a:ext>
                  </a:extLst>
                </a:gridCol>
                <a:gridCol w="1078371">
                  <a:extLst>
                    <a:ext uri="{9D8B030D-6E8A-4147-A177-3AD203B41FA5}">
                      <a16:colId xmlns:a16="http://schemas.microsoft.com/office/drawing/2014/main" val="547347431"/>
                    </a:ext>
                  </a:extLst>
                </a:gridCol>
                <a:gridCol w="1078371">
                  <a:extLst>
                    <a:ext uri="{9D8B030D-6E8A-4147-A177-3AD203B41FA5}">
                      <a16:colId xmlns:a16="http://schemas.microsoft.com/office/drawing/2014/main" val="3221106199"/>
                    </a:ext>
                  </a:extLst>
                </a:gridCol>
              </a:tblGrid>
              <a:tr h="155724">
                <a:tc rowSpan="2">
                  <a:txBody>
                    <a:bodyPr/>
                    <a:lstStyle/>
                    <a:p>
                      <a:pPr algn="ctr">
                        <a:lnSpc>
                          <a:spcPct val="107000"/>
                        </a:lnSpc>
                        <a:spcAft>
                          <a:spcPts val="800"/>
                        </a:spcAft>
                      </a:pPr>
                      <a:r>
                        <a:rPr lang="es-CR" sz="1000" dirty="0">
                          <a:effectLst/>
                        </a:rPr>
                        <a:t> </a:t>
                      </a:r>
                    </a:p>
                    <a:p>
                      <a:pPr algn="ctr">
                        <a:lnSpc>
                          <a:spcPct val="107000"/>
                        </a:lnSpc>
                        <a:spcAft>
                          <a:spcPts val="800"/>
                        </a:spcAft>
                      </a:pPr>
                      <a:r>
                        <a:rPr lang="es-CR" sz="1000" dirty="0">
                          <a:effectLst/>
                        </a:rPr>
                        <a:t>PPA*</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gridSpan="6">
                  <a:txBody>
                    <a:bodyPr/>
                    <a:lstStyle/>
                    <a:p>
                      <a:pPr algn="ctr">
                        <a:lnSpc>
                          <a:spcPct val="107000"/>
                        </a:lnSpc>
                        <a:spcAft>
                          <a:spcPts val="800"/>
                        </a:spcAft>
                      </a:pPr>
                      <a:r>
                        <a:rPr lang="es-CR" sz="900">
                          <a:effectLst/>
                        </a:rPr>
                        <a:t>TIPO DE PPA</a:t>
                      </a:r>
                      <a:endParaRPr lang="es-CR" sz="9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549004977"/>
                  </a:ext>
                </a:extLst>
              </a:tr>
              <a:tr h="757970">
                <a:tc vMerge="1">
                  <a:txBody>
                    <a:bodyPr/>
                    <a:lstStyle/>
                    <a:p>
                      <a:endParaRPr lang="es-CR"/>
                    </a:p>
                  </a:txBody>
                  <a:tcPr/>
                </a:tc>
                <a:tc>
                  <a:txBody>
                    <a:bodyPr/>
                    <a:lstStyle/>
                    <a:p>
                      <a:pPr algn="just">
                        <a:lnSpc>
                          <a:spcPct val="107000"/>
                        </a:lnSpc>
                        <a:spcAft>
                          <a:spcPts val="800"/>
                        </a:spcAft>
                      </a:pPr>
                      <a:r>
                        <a:rPr lang="es-CR" sz="1000">
                          <a:effectLst/>
                        </a:rPr>
                        <a:t>Integrado</a:t>
                      </a:r>
                    </a:p>
                    <a:p>
                      <a:pPr algn="just">
                        <a:lnSpc>
                          <a:spcPct val="107000"/>
                        </a:lnSpc>
                        <a:spcAft>
                          <a:spcPts val="800"/>
                        </a:spcAft>
                      </a:pPr>
                      <a:r>
                        <a:rPr lang="es-CR" sz="1000">
                          <a:effectLst/>
                        </a:rPr>
                        <a:t>Investigación Extensión</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just">
                        <a:lnSpc>
                          <a:spcPct val="107000"/>
                        </a:lnSpc>
                        <a:spcAft>
                          <a:spcPts val="800"/>
                        </a:spcAft>
                      </a:pPr>
                      <a:r>
                        <a:rPr lang="es-CR" sz="1000">
                          <a:effectLst/>
                        </a:rPr>
                        <a:t>Extensión</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just">
                        <a:lnSpc>
                          <a:spcPct val="107000"/>
                        </a:lnSpc>
                        <a:spcAft>
                          <a:spcPts val="800"/>
                        </a:spcAft>
                      </a:pPr>
                      <a:r>
                        <a:rPr lang="es-CR" sz="1000">
                          <a:effectLst/>
                        </a:rPr>
                        <a:t>Docencia</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just">
                        <a:lnSpc>
                          <a:spcPct val="107000"/>
                        </a:lnSpc>
                        <a:spcAft>
                          <a:spcPts val="800"/>
                        </a:spcAft>
                      </a:pPr>
                      <a:r>
                        <a:rPr lang="es-CR" sz="1000">
                          <a:effectLst/>
                        </a:rPr>
                        <a:t>Investigación</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just">
                        <a:lnSpc>
                          <a:spcPct val="107000"/>
                        </a:lnSpc>
                        <a:spcAft>
                          <a:spcPts val="800"/>
                        </a:spcAft>
                      </a:pPr>
                      <a:r>
                        <a:rPr lang="es-CR" sz="1000">
                          <a:effectLst/>
                        </a:rPr>
                        <a:t>Gestión Académica</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just">
                        <a:lnSpc>
                          <a:spcPct val="107000"/>
                        </a:lnSpc>
                        <a:spcAft>
                          <a:spcPts val="800"/>
                        </a:spcAft>
                      </a:pPr>
                      <a:r>
                        <a:rPr lang="es-CR" sz="1000">
                          <a:effectLst/>
                        </a:rPr>
                        <a:t>Vinculación</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627547256"/>
                  </a:ext>
                </a:extLst>
              </a:tr>
              <a:tr h="157275">
                <a:tc>
                  <a:txBody>
                    <a:bodyPr/>
                    <a:lstStyle/>
                    <a:p>
                      <a:pPr>
                        <a:lnSpc>
                          <a:spcPct val="107000"/>
                        </a:lnSpc>
                        <a:spcAft>
                          <a:spcPts val="800"/>
                        </a:spcAft>
                      </a:pPr>
                      <a:r>
                        <a:rPr lang="es-CR" sz="1000">
                          <a:effectLst/>
                        </a:rPr>
                        <a:t>Crisis Ecológica: Nuevos mundos posibles</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623014804"/>
                  </a:ext>
                </a:extLst>
              </a:tr>
              <a:tr h="157275">
                <a:tc>
                  <a:txBody>
                    <a:bodyPr/>
                    <a:lstStyle/>
                    <a:p>
                      <a:pPr>
                        <a:lnSpc>
                          <a:spcPct val="107000"/>
                        </a:lnSpc>
                        <a:spcAft>
                          <a:spcPts val="800"/>
                        </a:spcAft>
                      </a:pPr>
                      <a:r>
                        <a:rPr lang="es-CR" sz="1000">
                          <a:effectLst/>
                        </a:rPr>
                        <a:t>Educaciones, espiritualidades y resistencias</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457569104"/>
                  </a:ext>
                </a:extLst>
              </a:tr>
              <a:tr h="323009">
                <a:tc>
                  <a:txBody>
                    <a:bodyPr/>
                    <a:lstStyle/>
                    <a:p>
                      <a:pPr>
                        <a:lnSpc>
                          <a:spcPct val="107000"/>
                        </a:lnSpc>
                        <a:spcAft>
                          <a:spcPts val="800"/>
                        </a:spcAft>
                      </a:pPr>
                      <a:r>
                        <a:rPr lang="es-CR" sz="1000" dirty="0">
                          <a:effectLst/>
                        </a:rPr>
                        <a:t>Tierra Encantada Fase II Aportes al reconocimiento de la cultura e identidad de los pueblos indígenas</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2486597043"/>
                  </a:ext>
                </a:extLst>
              </a:tr>
              <a:tr h="340211">
                <a:tc>
                  <a:txBody>
                    <a:bodyPr/>
                    <a:lstStyle/>
                    <a:p>
                      <a:pPr>
                        <a:lnSpc>
                          <a:spcPct val="107000"/>
                        </a:lnSpc>
                        <a:spcAft>
                          <a:spcPts val="800"/>
                        </a:spcAft>
                      </a:pPr>
                      <a:r>
                        <a:rPr lang="es-CR" sz="1000" dirty="0">
                          <a:effectLst/>
                        </a:rPr>
                        <a:t>Construyendo fortalezas y esperanzas en un grupo de mujeres de Upala: un aporte desde la teología y la economía humana</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2965055667"/>
                  </a:ext>
                </a:extLst>
              </a:tr>
              <a:tr h="247426">
                <a:tc>
                  <a:txBody>
                    <a:bodyPr/>
                    <a:lstStyle/>
                    <a:p>
                      <a:pPr>
                        <a:lnSpc>
                          <a:spcPct val="107000"/>
                        </a:lnSpc>
                        <a:spcAft>
                          <a:spcPts val="800"/>
                        </a:spcAft>
                      </a:pPr>
                      <a:r>
                        <a:rPr lang="es-CR" sz="1000" dirty="0">
                          <a:effectLst/>
                        </a:rPr>
                        <a:t>REDMAC-UNA: Red de Mujeres Académicas de la Universidad Nacional</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175710280"/>
                  </a:ext>
                </a:extLst>
              </a:tr>
              <a:tr h="157275">
                <a:tc>
                  <a:txBody>
                    <a:bodyPr/>
                    <a:lstStyle/>
                    <a:p>
                      <a:pPr>
                        <a:lnSpc>
                          <a:spcPct val="107000"/>
                        </a:lnSpc>
                        <a:spcAft>
                          <a:spcPts val="800"/>
                        </a:spcAft>
                      </a:pPr>
                      <a:r>
                        <a:rPr lang="es-CR" sz="1000">
                          <a:effectLst/>
                        </a:rPr>
                        <a:t>Bioaprendizaje: aprendiendo desde la vida Fase II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3024551852"/>
                  </a:ext>
                </a:extLst>
              </a:tr>
              <a:tr h="215310">
                <a:tc>
                  <a:txBody>
                    <a:bodyPr/>
                    <a:lstStyle/>
                    <a:p>
                      <a:pPr>
                        <a:lnSpc>
                          <a:spcPct val="107000"/>
                        </a:lnSpc>
                        <a:spcAft>
                          <a:spcPts val="800"/>
                        </a:spcAft>
                      </a:pPr>
                      <a:r>
                        <a:rPr lang="es-CR" sz="1000">
                          <a:effectLst/>
                        </a:rPr>
                        <a:t>Programa Pueblos Indígenas, agroecología y buen vivir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2057198775"/>
                  </a:ext>
                </a:extLst>
              </a:tr>
              <a:tr h="231961">
                <a:tc>
                  <a:txBody>
                    <a:bodyPr/>
                    <a:lstStyle/>
                    <a:p>
                      <a:pPr>
                        <a:lnSpc>
                          <a:spcPct val="107000"/>
                        </a:lnSpc>
                        <a:spcAft>
                          <a:spcPts val="800"/>
                        </a:spcAft>
                      </a:pPr>
                      <a:r>
                        <a:rPr lang="es-CR" sz="1000" dirty="0">
                          <a:effectLst/>
                        </a:rPr>
                        <a:t>Comentario al Evangelio Según San Marcos, Volumen II</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743906696"/>
                  </a:ext>
                </a:extLst>
              </a:tr>
              <a:tr h="157275">
                <a:tc>
                  <a:txBody>
                    <a:bodyPr/>
                    <a:lstStyle/>
                    <a:p>
                      <a:pPr>
                        <a:lnSpc>
                          <a:spcPct val="107000"/>
                        </a:lnSpc>
                        <a:spcAft>
                          <a:spcPts val="800"/>
                        </a:spcAft>
                      </a:pPr>
                      <a:r>
                        <a:rPr lang="es-CR" sz="1000" dirty="0">
                          <a:effectLst/>
                        </a:rPr>
                        <a:t>Significados de la laicidad en la opinión pública</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677967882"/>
                  </a:ext>
                </a:extLst>
              </a:tr>
              <a:tr h="306259">
                <a:tc>
                  <a:txBody>
                    <a:bodyPr/>
                    <a:lstStyle/>
                    <a:p>
                      <a:pPr>
                        <a:lnSpc>
                          <a:spcPct val="107000"/>
                        </a:lnSpc>
                        <a:spcAft>
                          <a:spcPts val="800"/>
                        </a:spcAft>
                      </a:pPr>
                      <a:r>
                        <a:rPr lang="es-CR" sz="1000" dirty="0">
                          <a:effectLst/>
                        </a:rPr>
                        <a:t>Los nudos invisibles: Pecado y mundos posibles. Teología II</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596721741"/>
                  </a:ext>
                </a:extLst>
              </a:tr>
              <a:tr h="306259">
                <a:tc>
                  <a:txBody>
                    <a:bodyPr/>
                    <a:lstStyle/>
                    <a:p>
                      <a:pPr>
                        <a:lnSpc>
                          <a:spcPct val="107000"/>
                        </a:lnSpc>
                        <a:spcAft>
                          <a:spcPts val="800"/>
                        </a:spcAft>
                      </a:pPr>
                      <a:r>
                        <a:rPr lang="es-CR" sz="1000">
                          <a:effectLst/>
                        </a:rPr>
                        <a:t>Protestantismos y economía política de la carne en Costa Rica (1880-1950)</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67418270"/>
                  </a:ext>
                </a:extLst>
              </a:tr>
              <a:tr h="306259">
                <a:tc>
                  <a:txBody>
                    <a:bodyPr/>
                    <a:lstStyle/>
                    <a:p>
                      <a:pPr>
                        <a:lnSpc>
                          <a:spcPct val="107000"/>
                        </a:lnSpc>
                        <a:spcAft>
                          <a:spcPts val="800"/>
                        </a:spcAft>
                      </a:pPr>
                      <a:r>
                        <a:rPr lang="es-CR" sz="1000" dirty="0">
                          <a:effectLst/>
                        </a:rPr>
                        <a:t>Teólogos y teólogas fundamentales en la Teología Latinoamericana (Actividad)</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912264268"/>
                  </a:ext>
                </a:extLst>
              </a:tr>
              <a:tr h="306259">
                <a:tc>
                  <a:txBody>
                    <a:bodyPr/>
                    <a:lstStyle/>
                    <a:p>
                      <a:pPr>
                        <a:lnSpc>
                          <a:spcPct val="107000"/>
                        </a:lnSpc>
                        <a:spcAft>
                          <a:spcPts val="800"/>
                        </a:spcAft>
                      </a:pPr>
                      <a:r>
                        <a:rPr lang="es-CR" sz="1000" dirty="0">
                          <a:effectLst/>
                        </a:rPr>
                        <a:t>Educación Popular y Formación Teológica y Socio Religiosa (Actividad)</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dirty="0">
                          <a:effectLst/>
                        </a:rPr>
                        <a:t> </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2734358287"/>
                  </a:ext>
                </a:extLst>
              </a:tr>
              <a:tr h="323009">
                <a:tc>
                  <a:txBody>
                    <a:bodyPr/>
                    <a:lstStyle/>
                    <a:p>
                      <a:pPr>
                        <a:lnSpc>
                          <a:spcPct val="107000"/>
                        </a:lnSpc>
                        <a:spcAft>
                          <a:spcPts val="800"/>
                        </a:spcAft>
                      </a:pPr>
                      <a:r>
                        <a:rPr lang="es-CR" sz="1000" dirty="0">
                          <a:effectLst/>
                        </a:rPr>
                        <a:t>Observatorio: Pensamiento Indígena Costarricense, Derechos Humanos y Teología (Actividad)</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528174153"/>
                  </a:ext>
                </a:extLst>
              </a:tr>
              <a:tr h="157275">
                <a:tc>
                  <a:txBody>
                    <a:bodyPr/>
                    <a:lstStyle/>
                    <a:p>
                      <a:pPr algn="just">
                        <a:lnSpc>
                          <a:spcPct val="107000"/>
                        </a:lnSpc>
                        <a:spcAft>
                          <a:spcPts val="800"/>
                        </a:spcAft>
                      </a:pPr>
                      <a:r>
                        <a:rPr lang="es-CR" sz="1000">
                          <a:effectLst/>
                        </a:rPr>
                        <a:t>Observatorio de lo Religioso</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13385969"/>
                  </a:ext>
                </a:extLst>
              </a:tr>
              <a:tr h="323009">
                <a:tc>
                  <a:txBody>
                    <a:bodyPr/>
                    <a:lstStyle/>
                    <a:p>
                      <a:pPr algn="just">
                        <a:lnSpc>
                          <a:spcPct val="107000"/>
                        </a:lnSpc>
                        <a:spcAft>
                          <a:spcPts val="800"/>
                        </a:spcAft>
                      </a:pPr>
                      <a:r>
                        <a:rPr lang="es-CR" sz="1000">
                          <a:effectLst/>
                        </a:rPr>
                        <a:t>Procesos Educativos colaborativos, creativos y contextuales fundamentados en una pedagogía intercultural – crítica</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2948149541"/>
                  </a:ext>
                </a:extLst>
              </a:tr>
              <a:tr h="157275">
                <a:tc>
                  <a:txBody>
                    <a:bodyPr/>
                    <a:lstStyle/>
                    <a:p>
                      <a:pPr algn="just">
                        <a:lnSpc>
                          <a:spcPct val="107000"/>
                        </a:lnSpc>
                        <a:spcAft>
                          <a:spcPts val="800"/>
                        </a:spcAft>
                      </a:pPr>
                      <a:r>
                        <a:rPr lang="es-CR" sz="1000" dirty="0">
                          <a:effectLst/>
                        </a:rPr>
                        <a:t>SIWÖ´: Revista de Teología</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1023307883"/>
                  </a:ext>
                </a:extLst>
              </a:tr>
              <a:tr h="306259">
                <a:tc>
                  <a:txBody>
                    <a:bodyPr/>
                    <a:lstStyle/>
                    <a:p>
                      <a:pPr algn="just">
                        <a:lnSpc>
                          <a:spcPct val="107000"/>
                        </a:lnSpc>
                        <a:spcAft>
                          <a:spcPts val="800"/>
                        </a:spcAft>
                      </a:pPr>
                      <a:r>
                        <a:rPr lang="es-CR" sz="1000">
                          <a:effectLst/>
                        </a:rPr>
                        <a:t>Implementación de UNA Política de Niñez y Adolescencia</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3001948770"/>
                  </a:ext>
                </a:extLst>
              </a:tr>
              <a:tr h="306259">
                <a:tc>
                  <a:txBody>
                    <a:bodyPr/>
                    <a:lstStyle/>
                    <a:p>
                      <a:pPr algn="just">
                        <a:lnSpc>
                          <a:spcPct val="107000"/>
                        </a:lnSpc>
                        <a:spcAft>
                          <a:spcPts val="800"/>
                        </a:spcAft>
                      </a:pPr>
                      <a:r>
                        <a:rPr lang="es-CR" sz="1000" dirty="0">
                          <a:effectLst/>
                        </a:rPr>
                        <a:t>MIRED: Red de Mujeres Investigadoras de la Universidad Nacional</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dirty="0">
                          <a:effectLst/>
                        </a:rPr>
                        <a:t> </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2702741840"/>
                  </a:ext>
                </a:extLst>
              </a:tr>
              <a:tr h="157275">
                <a:tc>
                  <a:txBody>
                    <a:bodyPr/>
                    <a:lstStyle/>
                    <a:p>
                      <a:pPr algn="just">
                        <a:lnSpc>
                          <a:spcPct val="107000"/>
                        </a:lnSpc>
                        <a:spcAft>
                          <a:spcPts val="800"/>
                        </a:spcAft>
                      </a:pPr>
                      <a:r>
                        <a:rPr lang="es-CR" sz="1000">
                          <a:effectLst/>
                        </a:rPr>
                        <a:t>Desarrollo integral y espiritualidad de la niñez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3501513327"/>
                  </a:ext>
                </a:extLst>
              </a:tr>
              <a:tr h="619427">
                <a:tc>
                  <a:txBody>
                    <a:bodyPr/>
                    <a:lstStyle/>
                    <a:p>
                      <a:pPr algn="just">
                        <a:lnSpc>
                          <a:spcPct val="107000"/>
                        </a:lnSpc>
                        <a:spcAft>
                          <a:spcPts val="800"/>
                        </a:spcAft>
                      </a:pPr>
                      <a:r>
                        <a:rPr lang="es-CR" sz="1000" dirty="0">
                          <a:effectLst/>
                        </a:rPr>
                        <a:t>Territorios de </a:t>
                      </a:r>
                      <a:r>
                        <a:rPr lang="es-CR" sz="1000" dirty="0" err="1">
                          <a:effectLst/>
                        </a:rPr>
                        <a:t>re-existencia</a:t>
                      </a:r>
                      <a:r>
                        <a:rPr lang="es-CR" sz="1000" dirty="0">
                          <a:effectLst/>
                        </a:rPr>
                        <a:t> para el sostenimiento de la vida de adolescentes en </a:t>
                      </a:r>
                      <a:r>
                        <a:rPr lang="es-CR" sz="1000" dirty="0" err="1">
                          <a:effectLst/>
                        </a:rPr>
                        <a:t>vulnerabilización</a:t>
                      </a:r>
                      <a:r>
                        <a:rPr lang="es-CR" sz="1000" dirty="0">
                          <a:effectLst/>
                        </a:rPr>
                        <a:t> psicosocial y riesgo suicida de los cantones de Talamanca y Heredia</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p>
                    <a:p>
                      <a:pPr algn="ctr">
                        <a:lnSpc>
                          <a:spcPct val="107000"/>
                        </a:lnSpc>
                        <a:spcAft>
                          <a:spcPts val="800"/>
                        </a:spcAft>
                      </a:pPr>
                      <a:r>
                        <a:rPr lang="es-CR" sz="1000">
                          <a:effectLst/>
                        </a:rPr>
                        <a:t>1</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a:effectLst/>
                        </a:rPr>
                        <a:t> </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2865036430"/>
                  </a:ext>
                </a:extLst>
              </a:tr>
              <a:tr h="157275">
                <a:tc>
                  <a:txBody>
                    <a:bodyPr/>
                    <a:lstStyle/>
                    <a:p>
                      <a:pPr algn="just">
                        <a:lnSpc>
                          <a:spcPct val="107000"/>
                        </a:lnSpc>
                        <a:spcAft>
                          <a:spcPts val="800"/>
                        </a:spcAft>
                      </a:pPr>
                      <a:r>
                        <a:rPr lang="es-CR" sz="1000" dirty="0">
                          <a:effectLst/>
                        </a:rPr>
                        <a:t>TOTAL</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dirty="0">
                          <a:effectLst/>
                        </a:rPr>
                        <a:t>6</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dirty="0">
                          <a:effectLst/>
                        </a:rPr>
                        <a:t>2</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dirty="0">
                          <a:effectLst/>
                        </a:rPr>
                        <a:t>1</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dirty="0">
                          <a:effectLst/>
                        </a:rPr>
                        <a:t>6</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dirty="0">
                          <a:effectLst/>
                        </a:rPr>
                        <a:t>5</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tc>
                  <a:txBody>
                    <a:bodyPr/>
                    <a:lstStyle/>
                    <a:p>
                      <a:pPr algn="ctr">
                        <a:lnSpc>
                          <a:spcPct val="107000"/>
                        </a:lnSpc>
                        <a:spcAft>
                          <a:spcPts val="800"/>
                        </a:spcAft>
                      </a:pPr>
                      <a:r>
                        <a:rPr lang="es-CR" sz="1000" dirty="0">
                          <a:effectLst/>
                        </a:rPr>
                        <a:t>1</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596" marR="43596" marT="0" marB="0"/>
                </a:tc>
                <a:extLst>
                  <a:ext uri="{0D108BD9-81ED-4DB2-BD59-A6C34878D82A}">
                    <a16:rowId xmlns:a16="http://schemas.microsoft.com/office/drawing/2014/main" val="55358166"/>
                  </a:ext>
                </a:extLst>
              </a:tr>
            </a:tbl>
          </a:graphicData>
        </a:graphic>
      </p:graphicFrame>
      <p:sp>
        <p:nvSpPr>
          <p:cNvPr id="5" name="Rectangle 1">
            <a:extLst>
              <a:ext uri="{FF2B5EF4-FFF2-40B4-BE49-F238E27FC236}">
                <a16:creationId xmlns:a16="http://schemas.microsoft.com/office/drawing/2014/main" id="{17CC9CAC-0F13-4B65-94A8-0F597BC6EC28}"/>
              </a:ext>
            </a:extLst>
          </p:cNvPr>
          <p:cNvSpPr>
            <a:spLocks noChangeArrowheads="1"/>
          </p:cNvSpPr>
          <p:nvPr/>
        </p:nvSpPr>
        <p:spPr bwMode="auto">
          <a:xfrm>
            <a:off x="3510649" y="1367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spTree>
    <p:extLst>
      <p:ext uri="{BB962C8B-B14F-4D97-AF65-F5344CB8AC3E}">
        <p14:creationId xmlns:p14="http://schemas.microsoft.com/office/powerpoint/2010/main" val="327207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B6E508A6-D836-4869-9FCD-6A5E0469F83C}"/>
              </a:ext>
            </a:extLst>
          </p:cNvPr>
          <p:cNvSpPr>
            <a:spLocks noGrp="1"/>
          </p:cNvSpPr>
          <p:nvPr>
            <p:ph type="title"/>
          </p:nvPr>
        </p:nvSpPr>
        <p:spPr>
          <a:xfrm>
            <a:off x="648930" y="629267"/>
            <a:ext cx="9252154" cy="1016654"/>
          </a:xfrm>
        </p:spPr>
        <p:txBody>
          <a:bodyPr>
            <a:normAutofit/>
          </a:bodyPr>
          <a:lstStyle/>
          <a:p>
            <a:r>
              <a:rPr lang="es-CR">
                <a:solidFill>
                  <a:srgbClr val="EBEBEB"/>
                </a:solidFill>
              </a:rPr>
              <a:t>Producción editorial</a:t>
            </a:r>
          </a:p>
        </p:txBody>
      </p:sp>
      <p:sp>
        <p:nvSpPr>
          <p:cNvPr id="24" name="Rectangle 2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6" name="Marcador de contenido 2">
            <a:extLst>
              <a:ext uri="{FF2B5EF4-FFF2-40B4-BE49-F238E27FC236}">
                <a16:creationId xmlns:a16="http://schemas.microsoft.com/office/drawing/2014/main" id="{B1C7D17A-DBD7-AC2D-95E2-E50EBB23E199}"/>
              </a:ext>
            </a:extLst>
          </p:cNvPr>
          <p:cNvGraphicFramePr>
            <a:graphicFrameLocks noGrp="1"/>
          </p:cNvGraphicFramePr>
          <p:nvPr>
            <p:ph idx="1"/>
            <p:extLst>
              <p:ext uri="{D42A27DB-BD31-4B8C-83A1-F6EECF244321}">
                <p14:modId xmlns:p14="http://schemas.microsoft.com/office/powerpoint/2010/main" val="234897064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65549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0FD67403-EAA5-43C0-B86D-D96CDCACF35D}"/>
              </a:ext>
            </a:extLst>
          </p:cNvPr>
          <p:cNvSpPr>
            <a:spLocks noGrp="1"/>
          </p:cNvSpPr>
          <p:nvPr>
            <p:ph type="title"/>
          </p:nvPr>
        </p:nvSpPr>
        <p:spPr>
          <a:xfrm>
            <a:off x="648930" y="629267"/>
            <a:ext cx="9252154" cy="1016654"/>
          </a:xfrm>
        </p:spPr>
        <p:txBody>
          <a:bodyPr>
            <a:normAutofit/>
          </a:bodyPr>
          <a:lstStyle/>
          <a:p>
            <a:r>
              <a:rPr lang="es-CR">
                <a:solidFill>
                  <a:srgbClr val="EBEBEB"/>
                </a:solidFill>
              </a:rPr>
              <a:t>Producción y difusión académica</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Marcador de contenido 2">
            <a:extLst>
              <a:ext uri="{FF2B5EF4-FFF2-40B4-BE49-F238E27FC236}">
                <a16:creationId xmlns:a16="http://schemas.microsoft.com/office/drawing/2014/main" id="{6EF00D23-9C23-6288-943E-490D8B12A9E1}"/>
              </a:ext>
            </a:extLst>
          </p:cNvPr>
          <p:cNvGraphicFramePr>
            <a:graphicFrameLocks noGrp="1"/>
          </p:cNvGraphicFramePr>
          <p:nvPr>
            <p:ph idx="1"/>
            <p:extLst>
              <p:ext uri="{D42A27DB-BD31-4B8C-83A1-F6EECF244321}">
                <p14:modId xmlns:p14="http://schemas.microsoft.com/office/powerpoint/2010/main" val="346898121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77192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77883E-930A-4D80-A92D-3180303E1948}"/>
              </a:ext>
            </a:extLst>
          </p:cNvPr>
          <p:cNvSpPr>
            <a:spLocks noGrp="1"/>
          </p:cNvSpPr>
          <p:nvPr>
            <p:ph type="title"/>
          </p:nvPr>
        </p:nvSpPr>
        <p:spPr>
          <a:xfrm>
            <a:off x="643855" y="1447800"/>
            <a:ext cx="3108626" cy="4572000"/>
          </a:xfrm>
        </p:spPr>
        <p:txBody>
          <a:bodyPr anchor="ctr">
            <a:normAutofit/>
          </a:bodyPr>
          <a:lstStyle/>
          <a:p>
            <a:r>
              <a:rPr lang="es-CR" sz="3200">
                <a:solidFill>
                  <a:srgbClr val="F2F2F2"/>
                </a:solidFill>
              </a:rPr>
              <a:t>Comunidades epistémicas</a:t>
            </a:r>
          </a:p>
        </p:txBody>
      </p:sp>
      <p:sp>
        <p:nvSpPr>
          <p:cNvPr id="18" name="Freeform: Shape 17">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2" name="Rectangle 21">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2" name="Marcador de contenido 2">
            <a:extLst>
              <a:ext uri="{FF2B5EF4-FFF2-40B4-BE49-F238E27FC236}">
                <a16:creationId xmlns:a16="http://schemas.microsoft.com/office/drawing/2014/main" id="{FDE8AEE1-7F45-04A8-C921-3987548CFB68}"/>
              </a:ext>
            </a:extLst>
          </p:cNvPr>
          <p:cNvGraphicFramePr>
            <a:graphicFrameLocks noGrp="1"/>
          </p:cNvGraphicFramePr>
          <p:nvPr>
            <p:ph idx="1"/>
            <p:extLst>
              <p:ext uri="{D42A27DB-BD31-4B8C-83A1-F6EECF244321}">
                <p14:modId xmlns:p14="http://schemas.microsoft.com/office/powerpoint/2010/main" val="3052879842"/>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51301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341</TotalTime>
  <Words>2123</Words>
  <Application>Microsoft Office PowerPoint</Application>
  <PresentationFormat>Panorámica</PresentationFormat>
  <Paragraphs>282</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Century Gothic</vt:lpstr>
      <vt:lpstr>Wingdings 3</vt:lpstr>
      <vt:lpstr>Ion</vt:lpstr>
      <vt:lpstr>Informe final de gestión y rendición de cuentas  Dirección EECR 15/10/2020 – 01/08/2024</vt:lpstr>
      <vt:lpstr>ACTIVIDAD SUSTANTIVA</vt:lpstr>
      <vt:lpstr>3 carreras de grado y 3 carreras de posgrado</vt:lpstr>
      <vt:lpstr>Algunas de las acciones para que un estudiante se gradúe…</vt:lpstr>
      <vt:lpstr>EXTENSIÓN E INVESTIGACIÓN</vt:lpstr>
      <vt:lpstr>Presentación de PowerPoint</vt:lpstr>
      <vt:lpstr>Producción editorial</vt:lpstr>
      <vt:lpstr>Producción y difusión académica</vt:lpstr>
      <vt:lpstr>Comunidades epistémicas</vt:lpstr>
      <vt:lpstr>Relaciones con otras universidades e internacionalización</vt:lpstr>
      <vt:lpstr>Acciones vinculadas a plan de gestión</vt:lpstr>
      <vt:lpstr>OBSERVACIONES Y 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gestión y rendición de cuentas 2022</dc:title>
  <dc:creator>Alberto Rojas</dc:creator>
  <cp:lastModifiedBy>Alberto Rojas</cp:lastModifiedBy>
  <cp:revision>7</cp:revision>
  <dcterms:created xsi:type="dcterms:W3CDTF">2023-11-30T14:42:42Z</dcterms:created>
  <dcterms:modified xsi:type="dcterms:W3CDTF">2024-07-31T19:23:31Z</dcterms:modified>
</cp:coreProperties>
</file>